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12" r:id="rId4"/>
    <p:sldMasterId id="2147483752" r:id="rId5"/>
    <p:sldMasterId id="2147483815" r:id="rId6"/>
  </p:sldMasterIdLst>
  <p:notesMasterIdLst>
    <p:notesMasterId r:id="rId16"/>
  </p:notesMasterIdLst>
  <p:handoutMasterIdLst>
    <p:handoutMasterId r:id="rId17"/>
  </p:handoutMasterIdLst>
  <p:sldIdLst>
    <p:sldId id="2140919223" r:id="rId7"/>
    <p:sldId id="266" r:id="rId8"/>
    <p:sldId id="270" r:id="rId9"/>
    <p:sldId id="263" r:id="rId10"/>
    <p:sldId id="260" r:id="rId11"/>
    <p:sldId id="262" r:id="rId12"/>
    <p:sldId id="267" r:id="rId13"/>
    <p:sldId id="2145706653" r:id="rId14"/>
    <p:sldId id="2140919222" r:id="rId15"/>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ERNUSCHI, Tania" initials="CT" lastIdx="6" clrIdx="6"/>
  <p:cmAuthor id="1" name="James Wicken" initials="JW" lastIdx="6" clrIdx="0"/>
  <p:cmAuthor id="8" name="SATOULOU-MALEYO, Alexis" initials="SMA" lastIdx="2" clrIdx="7"/>
  <p:cmAuthor id="2" name="LINDSTRAND, Ann" initials="LA" lastIdx="2" clrIdx="1"/>
  <p:cmAuthor id="3" name="Gabriela Guizzo Dri" initials="GGD" lastIdx="1" clrIdx="2"/>
  <p:cmAuthor id="4" name="FIHMAN, Johanna" initials="FJ" lastIdx="19" clrIdx="3"/>
  <p:cmAuthor id="5" name="Sarah Churchill" initials="SC" lastIdx="1" clrIdx="4"/>
  <p:cmAuthor id="6" name="PETU, Amos" initials="PA" lastIdx="14"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2D5497"/>
    <a:srgbClr val="86B0D6"/>
    <a:srgbClr val="46B1E1"/>
    <a:srgbClr val="1BA6E2"/>
    <a:srgbClr val="89C27F"/>
    <a:srgbClr val="EFD068"/>
    <a:srgbClr val="F09F50"/>
    <a:srgbClr val="939BA0"/>
    <a:srgbClr val="0015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75"/>
    <p:restoredTop sz="76972"/>
  </p:normalViewPr>
  <p:slideViewPr>
    <p:cSldViewPr snapToGrid="0">
      <p:cViewPr varScale="1">
        <p:scale>
          <a:sx n="101" d="100"/>
          <a:sy n="101" d="100"/>
        </p:scale>
        <p:origin x="132" y="18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5400" y="20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818145971190214E-2"/>
          <c:y val="5.865521135117626E-2"/>
          <c:w val="0.61446937677391267"/>
          <c:h val="0.90575762804735915"/>
        </c:manualLayout>
      </c:layout>
      <c:doughnutChart>
        <c:varyColors val="1"/>
        <c:ser>
          <c:idx val="0"/>
          <c:order val="0"/>
          <c:tx>
            <c:strRef>
              <c:f>Charts!$E$23</c:f>
              <c:strCache>
                <c:ptCount val="1"/>
                <c:pt idx="0">
                  <c:v>Incidences</c:v>
                </c:pt>
              </c:strCache>
            </c:strRef>
          </c:tx>
          <c:dPt>
            <c:idx val="0"/>
            <c:bubble3D val="0"/>
            <c:spPr>
              <a:solidFill>
                <a:srgbClr val="00B0F0"/>
              </a:solidFill>
              <a:ln>
                <a:noFill/>
              </a:ln>
              <a:effectLst>
                <a:outerShdw blurRad="254000" sx="102000" sy="102000" algn="ctr" rotWithShape="0">
                  <a:prstClr val="black">
                    <a:alpha val="20000"/>
                  </a:prstClr>
                </a:outerShdw>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BFA6-4CA1-BA33-7B374C8F0445}"/>
              </c:ext>
            </c:extLst>
          </c:dPt>
          <c:dPt>
            <c:idx val="1"/>
            <c:bubble3D val="0"/>
            <c:spPr>
              <a:solidFill>
                <a:srgbClr val="FF0000"/>
              </a:solidFill>
              <a:ln>
                <a:noFill/>
              </a:ln>
              <a:effectLst>
                <a:outerShdw blurRad="254000" sx="102000" sy="102000" algn="ctr" rotWithShape="0">
                  <a:prstClr val="black">
                    <a:alpha val="20000"/>
                  </a:prstClr>
                </a:outerShdw>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BFA6-4CA1-BA33-7B374C8F0445}"/>
              </c:ext>
            </c:extLst>
          </c:dPt>
          <c:dPt>
            <c:idx val="2"/>
            <c:bubble3D val="0"/>
            <c:spPr>
              <a:solidFill>
                <a:srgbClr val="FFC000"/>
              </a:solidFill>
              <a:ln>
                <a:noFill/>
              </a:ln>
              <a:effectLst>
                <a:outerShdw blurRad="254000" sx="102000" sy="102000" algn="ctr" rotWithShape="0">
                  <a:prstClr val="black">
                    <a:alpha val="20000"/>
                  </a:prstClr>
                </a:outerShdw>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BFA6-4CA1-BA33-7B374C8F0445}"/>
              </c:ext>
            </c:extLst>
          </c:dPt>
          <c:dPt>
            <c:idx val="3"/>
            <c:bubble3D val="0"/>
            <c:spPr>
              <a:solidFill>
                <a:srgbClr val="C00000"/>
              </a:solidFill>
              <a:ln>
                <a:noFill/>
              </a:ln>
              <a:effectLst>
                <a:outerShdw blurRad="254000" sx="102000" sy="102000" algn="ctr" rotWithShape="0">
                  <a:prstClr val="black">
                    <a:alpha val="20000"/>
                  </a:prstClr>
                </a:outerShdw>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7-BFA6-4CA1-BA33-7B374C8F0445}"/>
              </c:ext>
            </c:extLst>
          </c:dPt>
          <c:dPt>
            <c:idx val="4"/>
            <c:bubble3D val="0"/>
            <c:spPr>
              <a:solidFill>
                <a:srgbClr val="7030A0"/>
              </a:solidFill>
              <a:ln>
                <a:noFill/>
              </a:ln>
              <a:effectLst>
                <a:outerShdw blurRad="254000" sx="102000" sy="102000" algn="ctr" rotWithShape="0">
                  <a:prstClr val="black">
                    <a:alpha val="20000"/>
                  </a:prstClr>
                </a:outerShdw>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9-BFA6-4CA1-BA33-7B374C8F0445}"/>
              </c:ext>
            </c:extLst>
          </c:dPt>
          <c:dPt>
            <c:idx val="5"/>
            <c:bubble3D val="0"/>
            <c:spPr>
              <a:solidFill>
                <a:srgbClr val="92D050"/>
              </a:solidFill>
              <a:ln>
                <a:noFill/>
              </a:ln>
              <a:effectLst>
                <a:outerShdw blurRad="254000" sx="102000" sy="102000" algn="ctr" rotWithShape="0">
                  <a:prstClr val="black">
                    <a:alpha val="20000"/>
                  </a:prstClr>
                </a:outerShdw>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B-BFA6-4CA1-BA33-7B374C8F0445}"/>
              </c:ext>
            </c:extLst>
          </c:dPt>
          <c:dPt>
            <c:idx val="6"/>
            <c:bubble3D val="0"/>
            <c:spPr>
              <a:solidFill>
                <a:schemeClr val="tx1">
                  <a:lumMod val="50000"/>
                  <a:lumOff val="50000"/>
                </a:schemeClr>
              </a:solidFill>
              <a:ln>
                <a:noFill/>
              </a:ln>
              <a:effectLst>
                <a:outerShdw blurRad="254000" sx="102000" sy="102000" algn="ctr" rotWithShape="0">
                  <a:prstClr val="black">
                    <a:alpha val="20000"/>
                  </a:prstClr>
                </a:outerShdw>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D-BFA6-4CA1-BA33-7B374C8F0445}"/>
              </c:ext>
            </c:extLst>
          </c:dPt>
          <c:dLbls>
            <c:dLbl>
              <c:idx val="5"/>
              <c:layout>
                <c:manualLayout>
                  <c:x val="-1.0432968179447054E-2"/>
                  <c:y val="-7.3048827374086883E-2"/>
                </c:manualLayout>
              </c:layout>
              <c:showLegendKey val="0"/>
              <c:showVal val="0"/>
              <c:showCatName val="0"/>
              <c:showSerName val="0"/>
              <c:showPercent val="1"/>
              <c:showBubbleSize val="0"/>
              <c:separator>
</c:separato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ext xmlns:c16="http://schemas.microsoft.com/office/drawing/2014/chart" uri="{C3380CC4-5D6E-409C-BE32-E72D297353CC}">
                  <c16:uniqueId val="{0000000B-BFA6-4CA1-BA33-7B374C8F0445}"/>
                </c:ext>
              </c:extLst>
            </c:dLbl>
            <c:spPr>
              <a:no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lang="en-US" sz="11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eparator>
</c:separator>
            <c:showLeaderLines val="1"/>
            <c:leaderLines>
              <c:spPr>
                <a:ln w="9525">
                  <a:solidFill>
                    <a:schemeClr val="dk1">
                      <a:lumMod val="50000"/>
                      <a:lumOff val="50000"/>
                    </a:schemeClr>
                  </a:solidFill>
                </a:ln>
                <a:effectLst/>
              </c:spPr>
            </c:leaderLines>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extLst>
          </c:dLbls>
          <c:cat>
            <c:strRef>
              <c:f>Charts!$D$24:$D$30</c:f>
              <c:strCache>
                <c:ptCount val="7"/>
                <c:pt idx="0">
                  <c:v>Delayed Govt. Funding</c:v>
                </c:pt>
                <c:pt idx="1">
                  <c:v>In-Country Issues</c:v>
                </c:pt>
                <c:pt idx="2">
                  <c:v>Leadtime Planning</c:v>
                </c:pt>
                <c:pt idx="3">
                  <c:v>No data</c:v>
                </c:pt>
                <c:pt idx="4">
                  <c:v>Under-allocation by Gavi</c:v>
                </c:pt>
                <c:pt idx="5">
                  <c:v>Procurement/Supply constraints</c:v>
                </c:pt>
                <c:pt idx="6">
                  <c:v>Forecasting issues</c:v>
                </c:pt>
              </c:strCache>
            </c:strRef>
          </c:cat>
          <c:val>
            <c:numRef>
              <c:f>Charts!$E$24:$E$30</c:f>
              <c:numCache>
                <c:formatCode>General</c:formatCode>
                <c:ptCount val="7"/>
                <c:pt idx="0">
                  <c:v>145</c:v>
                </c:pt>
                <c:pt idx="1">
                  <c:v>94</c:v>
                </c:pt>
                <c:pt idx="2">
                  <c:v>92</c:v>
                </c:pt>
                <c:pt idx="3">
                  <c:v>30</c:v>
                </c:pt>
                <c:pt idx="4">
                  <c:v>24</c:v>
                </c:pt>
                <c:pt idx="5">
                  <c:v>18</c:v>
                </c:pt>
                <c:pt idx="6">
                  <c:v>3</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E-BFA6-4CA1-BA33-7B374C8F044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69567829374225698"/>
          <c:y val="0.27024924441263026"/>
          <c:w val="0.27737894265564222"/>
          <c:h val="0.4541554278033584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lang="en-US" sz="900" b="0" i="0" u="none" strike="noStrike" kern="1200" baseline="0">
              <a:solidFill>
                <a:schemeClr val="dk1"/>
              </a:solidFill>
              <a:latin typeface="+mn-lt"/>
              <a:ea typeface="+mn-ea"/>
              <a:cs typeface="+mn-cs"/>
            </a:defRPr>
          </a:pPr>
          <a:endParaRPr lang="en-US"/>
        </a:p>
      </c:txPr>
    </c:legend>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000000"/>
      </a:solidFill>
      <a:round/>
    </a:ln>
    <a:effectLst>
      <a:outerShdw blurRad="50800" dist="38100" dir="2700000" algn="tl" rotWithShape="0">
        <a:prstClr val="black">
          <a:alpha val="40000"/>
        </a:prstClr>
      </a:outerShdw>
    </a:effectLst>
  </c:spPr>
  <c:txPr>
    <a:bodyPr/>
    <a:lstStyle/>
    <a:p>
      <a:pPr>
        <a:defRPr lang="en-US" sz="900" b="0" i="0" u="none" strike="noStrike" kern="1200" baseline="0">
          <a:solidFill>
            <a:schemeClr val="dk1"/>
          </a:solidFill>
          <a:latin typeface="+mn-lt"/>
          <a:ea typeface="+mn-ea"/>
          <a:cs typeface="+mn-cs"/>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rgbClr val="000000"/>
                </a:solidFill>
                <a:latin typeface="Poppins" panose="00000500000000000000" pitchFamily="2" charset="0"/>
                <a:ea typeface="+mn-ea"/>
                <a:cs typeface="Poppins" panose="00000500000000000000" pitchFamily="2" charset="0"/>
              </a:defRPr>
            </a:pPr>
            <a:r>
              <a:rPr lang="en-US" sz="1050" b="0" dirty="0"/>
              <a:t>Variation en pourcentage des dépenses publiques déclarées </a:t>
            </a:r>
            <a:r>
              <a:rPr lang="en-US" sz="1050" b="0" baseline="0" dirty="0"/>
              <a:t>pour les vaccins (2022 - 2023)</a:t>
            </a:r>
            <a:endParaRPr lang="en-US" sz="1050" b="0" dirty="0"/>
          </a:p>
        </c:rich>
      </c:tx>
      <c:layout>
        <c:manualLayout>
          <c:xMode val="edge"/>
          <c:yMode val="edge"/>
          <c:x val="0.11158152373017984"/>
          <c:y val="3.0097810775300646E-2"/>
        </c:manualLayout>
      </c:layout>
      <c:overlay val="0"/>
      <c:spPr>
        <a:noFill/>
        <a:ln>
          <a:noFill/>
        </a:ln>
        <a:effectLst/>
      </c:spPr>
      <c:txPr>
        <a:bodyPr rot="0" spcFirstLastPara="1" vertOverflow="ellipsis" vert="horz" wrap="square" anchor="ctr" anchorCtr="1"/>
        <a:lstStyle/>
        <a:p>
          <a:pPr>
            <a:defRPr sz="1050" b="0" i="0" u="none" strike="noStrike" kern="1200" spc="0" baseline="0">
              <a:solidFill>
                <a:srgbClr val="000000"/>
              </a:solidFill>
              <a:latin typeface="Poppins" panose="00000500000000000000" pitchFamily="2" charset="0"/>
              <a:ea typeface="+mn-ea"/>
              <a:cs typeface="Poppins" panose="00000500000000000000" pitchFamily="2" charset="0"/>
            </a:defRPr>
          </a:pPr>
          <a:endParaRPr lang="en-US"/>
        </a:p>
      </c:txPr>
    </c:title>
    <c:autoTitleDeleted val="0"/>
    <c:plotArea>
      <c:layout>
        <c:manualLayout>
          <c:layoutTarget val="inner"/>
          <c:xMode val="edge"/>
          <c:yMode val="edge"/>
          <c:x val="4.8393082567343988E-2"/>
          <c:y val="0.26486073482264566"/>
          <c:w val="0.90590222471329618"/>
          <c:h val="0.57321304320623689"/>
        </c:manualLayout>
      </c:layout>
      <c:barChart>
        <c:barDir val="bar"/>
        <c:grouping val="clustered"/>
        <c:varyColors val="0"/>
        <c:ser>
          <c:idx val="0"/>
          <c:order val="0"/>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Poppins" panose="00000500000000000000" pitchFamily="2" charset="0"/>
                    <a:ea typeface="+mn-ea"/>
                    <a:cs typeface="Poppins" panose="00000500000000000000" pitchFamily="2"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'[Immunization expenditure 2024-06-08 13-20 UTC.xlsx]Pivot'!$F$7:$F$14</c:f>
              <c:strCache>
                <c:ptCount val="8"/>
                <c:pt idx="0">
                  <c:v>Angola</c:v>
                </c:pt>
                <c:pt idx="1">
                  <c:v>Burundi</c:v>
                </c:pt>
                <c:pt idx="2">
                  <c:v>Cameroon</c:v>
                </c:pt>
                <c:pt idx="3">
                  <c:v>Central African Republic</c:v>
                </c:pt>
                <c:pt idx="4">
                  <c:v>Chad</c:v>
                </c:pt>
                <c:pt idx="5">
                  <c:v>Congo</c:v>
                </c:pt>
                <c:pt idx="6">
                  <c:v>Democratic Republic of the Congo</c:v>
                </c:pt>
                <c:pt idx="7">
                  <c:v>Equatorial Guinea</c:v>
                </c:pt>
              </c:strCache>
            </c:strRef>
          </c:cat>
          <c:val>
            <c:numRef>
              <c:f>'[Immunization expenditure 2024-06-08 13-20 UTC.xlsx]Pivot'!$G$7:$G$14</c:f>
              <c:numCache>
                <c:formatCode>General</c:formatCode>
                <c:ptCount val="8"/>
                <c:pt idx="0">
                  <c:v>-0.44393973868253528</c:v>
                </c:pt>
                <c:pt idx="1">
                  <c:v>7.7095774448325868E-2</c:v>
                </c:pt>
                <c:pt idx="2">
                  <c:v>1.6367627760299626</c:v>
                </c:pt>
                <c:pt idx="3">
                  <c:v>0.17116059549824517</c:v>
                </c:pt>
                <c:pt idx="4">
                  <c:v>0.22920299518445958</c:v>
                </c:pt>
                <c:pt idx="5">
                  <c:v>-0.66666666666666663</c:v>
                </c:pt>
                <c:pt idx="6">
                  <c:v>-9.5289633702511825E-2</c:v>
                </c:pt>
                <c:pt idx="7">
                  <c:v>9.8644752433366971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29E-4591-B5B5-251C13C76824}"/>
            </c:ext>
          </c:extLst>
        </c:ser>
        <c:dLbls>
          <c:showLegendKey val="0"/>
          <c:showVal val="0"/>
          <c:showCatName val="0"/>
          <c:showSerName val="0"/>
          <c:showPercent val="0"/>
          <c:showBubbleSize val="0"/>
        </c:dLbls>
        <c:gapWidth val="182"/>
        <c:axId val="1148073408"/>
        <c:axId val="1148074368"/>
      </c:barChart>
      <c:catAx>
        <c:axId val="114807340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Poppins" panose="00000500000000000000" pitchFamily="2" charset="0"/>
                <a:ea typeface="+mn-ea"/>
                <a:cs typeface="Poppins" panose="00000500000000000000" pitchFamily="2" charset="0"/>
              </a:defRPr>
            </a:pPr>
            <a:endParaRPr lang="en-US"/>
          </a:p>
        </c:txPr>
        <c:crossAx val="1148074368"/>
        <c:crosses val="autoZero"/>
        <c:auto val="1"/>
        <c:lblAlgn val="ctr"/>
        <c:lblOffset val="100"/>
        <c:noMultiLvlLbl val="0"/>
      </c:catAx>
      <c:valAx>
        <c:axId val="1148074368"/>
        <c:scaling>
          <c:orientation val="minMax"/>
          <c:max val="2"/>
        </c:scaling>
        <c:delete val="0"/>
        <c:axPos val="b"/>
        <c:majorGridlines>
          <c:spPr>
            <a:ln w="9525" cap="flat" cmpd="sng" algn="ctr">
              <a:solidFill>
                <a:schemeClr val="accent6">
                  <a:lumMod val="20000"/>
                  <a:lumOff val="8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Poppins" panose="00000500000000000000" pitchFamily="2" charset="0"/>
                <a:ea typeface="+mn-ea"/>
                <a:cs typeface="Poppins" panose="00000500000000000000" pitchFamily="2" charset="0"/>
              </a:defRPr>
            </a:pPr>
            <a:endParaRPr lang="en-US"/>
          </a:p>
        </c:txPr>
        <c:crossAx val="1148073408"/>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rgbClr val="000000"/>
      </a:solidFill>
    </a:ln>
    <a:effectLst/>
  </c:spPr>
  <c:txPr>
    <a:bodyPr/>
    <a:lstStyle/>
    <a:p>
      <a:pPr>
        <a:defRPr>
          <a:solidFill>
            <a:srgbClr val="000000"/>
          </a:solidFill>
          <a:latin typeface="Poppins" panose="00000500000000000000" pitchFamily="2" charset="0"/>
          <a:cs typeface="Poppins" panose="000005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BBA1C0-E3FB-45B8-A8B7-331B7BA9FCA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239D0E92-9923-4CC5-8BF1-6B462E7F3180}">
      <dgm:prSet phldrT="[Text]" custT="1"/>
      <dgm:spPr/>
      <dgm:t>
        <a:bodyPr anchor="t"/>
        <a:lstStyle/>
        <a:p>
          <a:pPr algn="ctr"/>
          <a:r>
            <a:rPr lang="en-US" sz="1400" dirty="0">
              <a:latin typeface="Roboto Condensed" panose="02000000000000000000" pitchFamily="2" charset="0"/>
              <a:ea typeface="Roboto Condensed" panose="02000000000000000000" pitchFamily="2" charset="0"/>
            </a:rPr>
            <a:t>Élargir la vaccination pour un impact plus important grâce à l'approche du parcours de vie </a:t>
          </a:r>
        </a:p>
      </dgm:t>
    </dgm:pt>
    <dgm:pt modelId="{F52B19E7-A993-4A0A-90C6-69777F0409F6}" type="parTrans" cxnId="{BD89E106-C956-480F-91BF-D6ECD64BB135}">
      <dgm:prSet/>
      <dgm:spPr/>
      <dgm:t>
        <a:bodyPr/>
        <a:lstStyle/>
        <a:p>
          <a:endParaRPr lang="en-US"/>
        </a:p>
      </dgm:t>
    </dgm:pt>
    <dgm:pt modelId="{41563D85-C072-4DA7-9AAE-AED332EEF552}" type="sibTrans" cxnId="{BD89E106-C956-480F-91BF-D6ECD64BB135}">
      <dgm:prSet/>
      <dgm:spPr/>
      <dgm:t>
        <a:bodyPr/>
        <a:lstStyle/>
        <a:p>
          <a:endParaRPr lang="en-US"/>
        </a:p>
      </dgm:t>
    </dgm:pt>
    <dgm:pt modelId="{46869E36-96BB-40E7-B1AF-5DB690316445}">
      <dgm:prSet phldrT="[Text]" custT="1"/>
      <dgm:spPr>
        <a:solidFill>
          <a:srgbClr val="1E7FB8"/>
        </a:solidFill>
      </dgm:spPr>
      <dgm:t>
        <a:bodyPr anchor="t"/>
        <a:lstStyle/>
        <a:p>
          <a:pPr algn="l"/>
          <a:r>
            <a:rPr lang="en-US" sz="1400" dirty="0">
              <a:latin typeface="Roboto Condensed" panose="02000000000000000000" pitchFamily="2" charset="0"/>
              <a:ea typeface="Roboto Condensed" panose="02000000000000000000" pitchFamily="2" charset="0"/>
            </a:rPr>
            <a:t>Accent mis sur la santé publique universelle avec la vaccination comme pierre angulaire</a:t>
          </a:r>
        </a:p>
      </dgm:t>
    </dgm:pt>
    <dgm:pt modelId="{2427716D-B88A-4B23-81FE-63A4DE7F7A24}" type="parTrans" cxnId="{601CAA71-9FEA-4A9F-AF14-60D351F9EA41}">
      <dgm:prSet/>
      <dgm:spPr/>
      <dgm:t>
        <a:bodyPr/>
        <a:lstStyle/>
        <a:p>
          <a:endParaRPr lang="en-US"/>
        </a:p>
      </dgm:t>
    </dgm:pt>
    <dgm:pt modelId="{8632B9AA-68CA-4FCB-87EF-5B30BDA8DC77}" type="sibTrans" cxnId="{601CAA71-9FEA-4A9F-AF14-60D351F9EA41}">
      <dgm:prSet/>
      <dgm:spPr/>
      <dgm:t>
        <a:bodyPr/>
        <a:lstStyle/>
        <a:p>
          <a:endParaRPr lang="en-US"/>
        </a:p>
      </dgm:t>
    </dgm:pt>
    <dgm:pt modelId="{9021D5CF-B9A9-4C9F-BA28-D7AE9AC5D8BA}">
      <dgm:prSet phldrT="[Text]" custT="1"/>
      <dgm:spPr/>
      <dgm:t>
        <a:bodyPr anchor="b"/>
        <a:lstStyle/>
        <a:p>
          <a:pPr algn="ctr"/>
          <a:r>
            <a:rPr lang="en-US" sz="1400" dirty="0"/>
            <a:t>Démonstration de la valeur des vaccins au-delà de la réduction de la mortalité </a:t>
          </a:r>
        </a:p>
      </dgm:t>
    </dgm:pt>
    <dgm:pt modelId="{96ADB005-2CEA-4359-B608-3237313132BD}" type="parTrans" cxnId="{6FE95C53-7077-48A6-9632-E66B3E20BCE9}">
      <dgm:prSet/>
      <dgm:spPr/>
      <dgm:t>
        <a:bodyPr/>
        <a:lstStyle/>
        <a:p>
          <a:endParaRPr lang="en-US"/>
        </a:p>
      </dgm:t>
    </dgm:pt>
    <dgm:pt modelId="{113E3F35-49F6-443F-A460-283B8FA43E6F}" type="sibTrans" cxnId="{6FE95C53-7077-48A6-9632-E66B3E20BCE9}">
      <dgm:prSet/>
      <dgm:spPr/>
      <dgm:t>
        <a:bodyPr/>
        <a:lstStyle/>
        <a:p>
          <a:endParaRPr lang="en-US"/>
        </a:p>
      </dgm:t>
    </dgm:pt>
    <dgm:pt modelId="{902978F1-868F-458F-8053-E735ABAE30C5}">
      <dgm:prSet phldrT="[Text]"/>
      <dgm:spPr/>
      <dgm:t>
        <a:bodyPr/>
        <a:lstStyle/>
        <a:p>
          <a:r>
            <a:rPr lang="en-US" dirty="0">
              <a:latin typeface="Roboto Condensed" panose="02000000000000000000" pitchFamily="2" charset="0"/>
              <a:ea typeface="Roboto Condensed" panose="02000000000000000000" pitchFamily="2" charset="0"/>
            </a:rPr>
            <a:t>Augmentation du financement de l'immunisation </a:t>
          </a:r>
        </a:p>
      </dgm:t>
    </dgm:pt>
    <dgm:pt modelId="{96EEA849-07EF-4F69-AFFF-BABBAFF080FF}" type="parTrans" cxnId="{450E3E80-2204-421F-997D-924BC50CF21C}">
      <dgm:prSet/>
      <dgm:spPr/>
      <dgm:t>
        <a:bodyPr/>
        <a:lstStyle/>
        <a:p>
          <a:endParaRPr lang="en-US"/>
        </a:p>
      </dgm:t>
    </dgm:pt>
    <dgm:pt modelId="{A0D04574-11EA-4E66-AC02-29978E53A043}" type="sibTrans" cxnId="{450E3E80-2204-421F-997D-924BC50CF21C}">
      <dgm:prSet/>
      <dgm:spPr/>
      <dgm:t>
        <a:bodyPr/>
        <a:lstStyle/>
        <a:p>
          <a:endParaRPr lang="en-US"/>
        </a:p>
      </dgm:t>
    </dgm:pt>
    <dgm:pt modelId="{903C32C3-86F2-4A8A-BA9F-B774F1978663}" type="pres">
      <dgm:prSet presAssocID="{41BBA1C0-E3FB-45B8-A8B7-331B7BA9FCA3}" presName="Name0" presStyleCnt="0">
        <dgm:presLayoutVars>
          <dgm:chMax val="4"/>
          <dgm:resizeHandles val="exact"/>
        </dgm:presLayoutVars>
      </dgm:prSet>
      <dgm:spPr/>
    </dgm:pt>
    <dgm:pt modelId="{893C04F1-CAAC-431A-97C0-40389A6CBC23}" type="pres">
      <dgm:prSet presAssocID="{41BBA1C0-E3FB-45B8-A8B7-331B7BA9FCA3}" presName="ellipse" presStyleLbl="trBgShp" presStyleIdx="0" presStyleCnt="1" custLinFactNeighborX="5690" custLinFactNeighborY="5163"/>
      <dgm:spPr/>
    </dgm:pt>
    <dgm:pt modelId="{83F9E4F2-9A59-4089-A5CE-43EEEBC80B43}" type="pres">
      <dgm:prSet presAssocID="{41BBA1C0-E3FB-45B8-A8B7-331B7BA9FCA3}" presName="arrow1" presStyleLbl="fgShp" presStyleIdx="0" presStyleCnt="1" custLinFactNeighborX="44925" custLinFactNeighborY="27773"/>
      <dgm:spPr/>
    </dgm:pt>
    <dgm:pt modelId="{8B39B21D-B5C9-4F24-BC14-BE7F533165C2}" type="pres">
      <dgm:prSet presAssocID="{41BBA1C0-E3FB-45B8-A8B7-331B7BA9FCA3}" presName="rectangle" presStyleLbl="revTx" presStyleIdx="0" presStyleCnt="1" custScaleX="200000" custLinFactNeighborX="27986" custLinFactNeighborY="-6097">
        <dgm:presLayoutVars>
          <dgm:bulletEnabled val="1"/>
        </dgm:presLayoutVars>
      </dgm:prSet>
      <dgm:spPr/>
    </dgm:pt>
    <dgm:pt modelId="{0F72A5F1-C073-40BE-8C80-82607FA34092}" type="pres">
      <dgm:prSet presAssocID="{46869E36-96BB-40E7-B1AF-5DB690316445}" presName="item1" presStyleLbl="node1" presStyleIdx="0" presStyleCnt="3" custScaleX="114255" custLinFactNeighborX="8738" custLinFactNeighborY="25631">
        <dgm:presLayoutVars>
          <dgm:bulletEnabled val="1"/>
        </dgm:presLayoutVars>
      </dgm:prSet>
      <dgm:spPr/>
    </dgm:pt>
    <dgm:pt modelId="{37AE0565-A4DE-48AF-812E-9853F620C147}" type="pres">
      <dgm:prSet presAssocID="{9021D5CF-B9A9-4C9F-BA28-D7AE9AC5D8BA}" presName="item2" presStyleLbl="node1" presStyleIdx="1" presStyleCnt="3" custScaleX="152598" custLinFactNeighborX="18058" custLinFactNeighborY="-15146">
        <dgm:presLayoutVars>
          <dgm:bulletEnabled val="1"/>
        </dgm:presLayoutVars>
      </dgm:prSet>
      <dgm:spPr/>
    </dgm:pt>
    <dgm:pt modelId="{1F09B0EE-8637-4270-9717-2086A3B3C641}" type="pres">
      <dgm:prSet presAssocID="{902978F1-868F-458F-8053-E735ABAE30C5}" presName="item3" presStyleLbl="node1" presStyleIdx="2" presStyleCnt="3" custScaleX="139170" custLinFactNeighborX="35534" custLinFactNeighborY="12233">
        <dgm:presLayoutVars>
          <dgm:bulletEnabled val="1"/>
        </dgm:presLayoutVars>
      </dgm:prSet>
      <dgm:spPr/>
    </dgm:pt>
    <dgm:pt modelId="{0E57E736-77A0-40F5-8228-9266A67D2148}" type="pres">
      <dgm:prSet presAssocID="{41BBA1C0-E3FB-45B8-A8B7-331B7BA9FCA3}" presName="funnel" presStyleLbl="trAlignAcc1" presStyleIdx="0" presStyleCnt="1" custScaleX="126284" custScaleY="116414" custLinFactNeighborX="8564" custLinFactNeighborY="3172"/>
      <dgm:spPr/>
    </dgm:pt>
  </dgm:ptLst>
  <dgm:cxnLst>
    <dgm:cxn modelId="{BD89E106-C956-480F-91BF-D6ECD64BB135}" srcId="{41BBA1C0-E3FB-45B8-A8B7-331B7BA9FCA3}" destId="{239D0E92-9923-4CC5-8BF1-6B462E7F3180}" srcOrd="0" destOrd="0" parTransId="{F52B19E7-A993-4A0A-90C6-69777F0409F6}" sibTransId="{41563D85-C072-4DA7-9AAE-AED332EEF552}"/>
    <dgm:cxn modelId="{601CAA71-9FEA-4A9F-AF14-60D351F9EA41}" srcId="{41BBA1C0-E3FB-45B8-A8B7-331B7BA9FCA3}" destId="{46869E36-96BB-40E7-B1AF-5DB690316445}" srcOrd="1" destOrd="0" parTransId="{2427716D-B88A-4B23-81FE-63A4DE7F7A24}" sibTransId="{8632B9AA-68CA-4FCB-87EF-5B30BDA8DC77}"/>
    <dgm:cxn modelId="{6FE95C53-7077-48A6-9632-E66B3E20BCE9}" srcId="{41BBA1C0-E3FB-45B8-A8B7-331B7BA9FCA3}" destId="{9021D5CF-B9A9-4C9F-BA28-D7AE9AC5D8BA}" srcOrd="2" destOrd="0" parTransId="{96ADB005-2CEA-4359-B608-3237313132BD}" sibTransId="{113E3F35-49F6-443F-A460-283B8FA43E6F}"/>
    <dgm:cxn modelId="{450E3E80-2204-421F-997D-924BC50CF21C}" srcId="{41BBA1C0-E3FB-45B8-A8B7-331B7BA9FCA3}" destId="{902978F1-868F-458F-8053-E735ABAE30C5}" srcOrd="3" destOrd="0" parTransId="{96EEA849-07EF-4F69-AFFF-BABBAFF080FF}" sibTransId="{A0D04574-11EA-4E66-AC02-29978E53A043}"/>
    <dgm:cxn modelId="{71238090-43A6-4C3A-94C2-77DA03DE0945}" type="presOf" srcId="{41BBA1C0-E3FB-45B8-A8B7-331B7BA9FCA3}" destId="{903C32C3-86F2-4A8A-BA9F-B774F1978663}" srcOrd="0" destOrd="0" presId="urn:microsoft.com/office/officeart/2005/8/layout/funnel1"/>
    <dgm:cxn modelId="{8EB7E9AB-0273-4F48-913F-FA2589C797A4}" type="presOf" srcId="{9021D5CF-B9A9-4C9F-BA28-D7AE9AC5D8BA}" destId="{0F72A5F1-C073-40BE-8C80-82607FA34092}" srcOrd="0" destOrd="0" presId="urn:microsoft.com/office/officeart/2005/8/layout/funnel1"/>
    <dgm:cxn modelId="{CAAFEFE4-AD6E-4697-89C2-C783C2729CA8}" type="presOf" srcId="{239D0E92-9923-4CC5-8BF1-6B462E7F3180}" destId="{1F09B0EE-8637-4270-9717-2086A3B3C641}" srcOrd="0" destOrd="0" presId="urn:microsoft.com/office/officeart/2005/8/layout/funnel1"/>
    <dgm:cxn modelId="{E79509E6-447A-474A-9D4B-0ACF8A9D442F}" type="presOf" srcId="{46869E36-96BB-40E7-B1AF-5DB690316445}" destId="{37AE0565-A4DE-48AF-812E-9853F620C147}" srcOrd="0" destOrd="0" presId="urn:microsoft.com/office/officeart/2005/8/layout/funnel1"/>
    <dgm:cxn modelId="{484E21F2-2B7E-4309-A8B6-757CCBB78BBE}" type="presOf" srcId="{902978F1-868F-458F-8053-E735ABAE30C5}" destId="{8B39B21D-B5C9-4F24-BC14-BE7F533165C2}" srcOrd="0" destOrd="0" presId="urn:microsoft.com/office/officeart/2005/8/layout/funnel1"/>
    <dgm:cxn modelId="{2B812BF6-CEA0-49D4-AEE4-CEB0DE9A2115}" type="presParOf" srcId="{903C32C3-86F2-4A8A-BA9F-B774F1978663}" destId="{893C04F1-CAAC-431A-97C0-40389A6CBC23}" srcOrd="0" destOrd="0" presId="urn:microsoft.com/office/officeart/2005/8/layout/funnel1"/>
    <dgm:cxn modelId="{CAFC12CA-2A67-4BE1-9279-BC59416EBE4A}" type="presParOf" srcId="{903C32C3-86F2-4A8A-BA9F-B774F1978663}" destId="{83F9E4F2-9A59-4089-A5CE-43EEEBC80B43}" srcOrd="1" destOrd="0" presId="urn:microsoft.com/office/officeart/2005/8/layout/funnel1"/>
    <dgm:cxn modelId="{A43BB4AF-61CB-41C2-87DE-E566D4472087}" type="presParOf" srcId="{903C32C3-86F2-4A8A-BA9F-B774F1978663}" destId="{8B39B21D-B5C9-4F24-BC14-BE7F533165C2}" srcOrd="2" destOrd="0" presId="urn:microsoft.com/office/officeart/2005/8/layout/funnel1"/>
    <dgm:cxn modelId="{536FD32B-8796-4E9B-9F91-F3C30DEA9BBF}" type="presParOf" srcId="{903C32C3-86F2-4A8A-BA9F-B774F1978663}" destId="{0F72A5F1-C073-40BE-8C80-82607FA34092}" srcOrd="3" destOrd="0" presId="urn:microsoft.com/office/officeart/2005/8/layout/funnel1"/>
    <dgm:cxn modelId="{0A98C082-4B6C-435D-BD78-31668136BEEB}" type="presParOf" srcId="{903C32C3-86F2-4A8A-BA9F-B774F1978663}" destId="{37AE0565-A4DE-48AF-812E-9853F620C147}" srcOrd="4" destOrd="0" presId="urn:microsoft.com/office/officeart/2005/8/layout/funnel1"/>
    <dgm:cxn modelId="{E74C3140-2D4A-4F1C-A7E5-83192AB82F8B}" type="presParOf" srcId="{903C32C3-86F2-4A8A-BA9F-B774F1978663}" destId="{1F09B0EE-8637-4270-9717-2086A3B3C641}" srcOrd="5" destOrd="0" presId="urn:microsoft.com/office/officeart/2005/8/layout/funnel1"/>
    <dgm:cxn modelId="{92A3CB4F-ECE2-4888-A268-E5B68374F135}" type="presParOf" srcId="{903C32C3-86F2-4A8A-BA9F-B774F1978663}" destId="{0E57E736-77A0-40F5-8228-9266A67D2148}"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9D0133-A81A-43F1-AD2A-89487543028E}" type="doc">
      <dgm:prSet loTypeId="urn:microsoft.com/office/officeart/2005/8/layout/gear1" loCatId="cycle" qsTypeId="urn:microsoft.com/office/officeart/2005/8/quickstyle/simple1" qsCatId="simple" csTypeId="urn:microsoft.com/office/officeart/2005/8/colors/accent1_2" csCatId="accent1" phldr="1"/>
      <dgm:spPr/>
    </dgm:pt>
    <dgm:pt modelId="{47907E77-A7D9-4CA1-89B2-FD7E30E4CD29}">
      <dgm:prSet phldrT="[Text]" custT="1"/>
      <dgm:spPr>
        <a:solidFill>
          <a:srgbClr val="1E7FB8"/>
        </a:solidFill>
      </dgm:spPr>
      <dgm:t>
        <a:bodyPr/>
        <a:lstStyle/>
        <a:p>
          <a:r>
            <a:rPr lang="en-US" sz="1400" dirty="0" err="1">
              <a:latin typeface="Roboto Condensed" panose="02000000000000000000" pitchFamily="2" charset="0"/>
              <a:ea typeface="Roboto Condensed" panose="02000000000000000000" pitchFamily="2" charset="0"/>
            </a:rPr>
            <a:t>Législation</a:t>
          </a:r>
          <a:r>
            <a:rPr lang="en-US" sz="1400" dirty="0">
              <a:latin typeface="Roboto Condensed" panose="02000000000000000000" pitchFamily="2" charset="0"/>
              <a:ea typeface="Roboto Condensed" panose="02000000000000000000" pitchFamily="2" charset="0"/>
            </a:rPr>
            <a:t> </a:t>
          </a:r>
          <a:r>
            <a:rPr lang="en-US" sz="1400" dirty="0" err="1">
              <a:latin typeface="Roboto Condensed" panose="02000000000000000000" pitchFamily="2" charset="0"/>
              <a:ea typeface="Roboto Condensed" panose="02000000000000000000" pitchFamily="2" charset="0"/>
            </a:rPr>
            <a:t>gouvernementale</a:t>
          </a:r>
          <a:r>
            <a:rPr lang="en-US" sz="1400" dirty="0">
              <a:latin typeface="Roboto Condensed" panose="02000000000000000000" pitchFamily="2" charset="0"/>
              <a:ea typeface="Roboto Condensed" panose="02000000000000000000" pitchFamily="2" charset="0"/>
            </a:rPr>
            <a:t> </a:t>
          </a:r>
          <a:r>
            <a:rPr lang="en-US" sz="1400" dirty="0" err="1">
              <a:latin typeface="Roboto Condensed" panose="02000000000000000000" pitchFamily="2" charset="0"/>
              <a:ea typeface="Roboto Condensed" panose="02000000000000000000" pitchFamily="2" charset="0"/>
            </a:rPr>
            <a:t>en</a:t>
          </a:r>
          <a:r>
            <a:rPr lang="en-US" sz="1400" dirty="0">
              <a:latin typeface="Roboto Condensed" panose="02000000000000000000" pitchFamily="2" charset="0"/>
              <a:ea typeface="Roboto Condensed" panose="02000000000000000000" pitchFamily="2" charset="0"/>
            </a:rPr>
            <a:t> </a:t>
          </a:r>
          <a:r>
            <a:rPr lang="en-US" sz="1400" dirty="0" err="1">
              <a:latin typeface="Roboto Condensed" panose="02000000000000000000" pitchFamily="2" charset="0"/>
              <a:ea typeface="Roboto Condensed" panose="02000000000000000000" pitchFamily="2" charset="0"/>
            </a:rPr>
            <a:t>faveur</a:t>
          </a:r>
          <a:r>
            <a:rPr lang="en-US" sz="1400" dirty="0">
              <a:latin typeface="Roboto Condensed" panose="02000000000000000000" pitchFamily="2" charset="0"/>
              <a:ea typeface="Roboto Condensed" panose="02000000000000000000" pitchFamily="2" charset="0"/>
            </a:rPr>
            <a:t> de la vaccination </a:t>
          </a:r>
          <a:r>
            <a:rPr lang="en-US" sz="1400" dirty="0" err="1">
              <a:latin typeface="Roboto Condensed" panose="02000000000000000000" pitchFamily="2" charset="0"/>
              <a:ea typeface="Roboto Condensed" panose="02000000000000000000" pitchFamily="2" charset="0"/>
            </a:rPr>
            <a:t>en</a:t>
          </a:r>
          <a:r>
            <a:rPr lang="en-US" sz="1400" dirty="0">
              <a:latin typeface="Roboto Condensed" panose="02000000000000000000" pitchFamily="2" charset="0"/>
              <a:ea typeface="Roboto Condensed" panose="02000000000000000000" pitchFamily="2" charset="0"/>
            </a:rPr>
            <a:t> tant que bien de </a:t>
          </a:r>
          <a:r>
            <a:rPr lang="en-US" sz="1400" dirty="0" err="1">
              <a:latin typeface="Roboto Condensed" panose="02000000000000000000" pitchFamily="2" charset="0"/>
              <a:ea typeface="Roboto Condensed" panose="02000000000000000000" pitchFamily="2" charset="0"/>
            </a:rPr>
            <a:t>santé</a:t>
          </a:r>
          <a:r>
            <a:rPr lang="en-US" sz="1400" dirty="0">
              <a:latin typeface="Roboto Condensed" panose="02000000000000000000" pitchFamily="2" charset="0"/>
              <a:ea typeface="Roboto Condensed" panose="02000000000000000000" pitchFamily="2" charset="0"/>
            </a:rPr>
            <a:t> </a:t>
          </a:r>
          <a:r>
            <a:rPr lang="en-US" sz="1400" dirty="0" err="1">
              <a:latin typeface="Roboto Condensed" panose="02000000000000000000" pitchFamily="2" charset="0"/>
              <a:ea typeface="Roboto Condensed" panose="02000000000000000000" pitchFamily="2" charset="0"/>
            </a:rPr>
            <a:t>publique</a:t>
          </a:r>
          <a:r>
            <a:rPr lang="en-US" sz="1400" dirty="0">
              <a:latin typeface="Roboto Condensed" panose="02000000000000000000" pitchFamily="2" charset="0"/>
              <a:ea typeface="Roboto Condensed" panose="02000000000000000000" pitchFamily="2" charset="0"/>
            </a:rPr>
            <a:t> </a:t>
          </a:r>
        </a:p>
      </dgm:t>
    </dgm:pt>
    <dgm:pt modelId="{7AD6E8F7-FCAD-4499-B184-5C696DD38D73}" type="parTrans" cxnId="{5EA5F2F5-9BC8-42FE-B522-834BEBBA448E}">
      <dgm:prSet/>
      <dgm:spPr/>
      <dgm:t>
        <a:bodyPr/>
        <a:lstStyle/>
        <a:p>
          <a:endParaRPr lang="en-US"/>
        </a:p>
      </dgm:t>
    </dgm:pt>
    <dgm:pt modelId="{A29494A5-E522-4E38-B6C6-21C653D858CD}" type="sibTrans" cxnId="{5EA5F2F5-9BC8-42FE-B522-834BEBBA448E}">
      <dgm:prSet/>
      <dgm:spPr/>
      <dgm:t>
        <a:bodyPr/>
        <a:lstStyle/>
        <a:p>
          <a:endParaRPr lang="en-US"/>
        </a:p>
      </dgm:t>
    </dgm:pt>
    <dgm:pt modelId="{511F278E-F4E3-4DFD-9C9E-008AFE4DAAC9}">
      <dgm:prSet phldrT="[Text]" custT="1"/>
      <dgm:spPr>
        <a:solidFill>
          <a:srgbClr val="1E7FB8"/>
        </a:solidFill>
      </dgm:spPr>
      <dgm:t>
        <a:bodyPr/>
        <a:lstStyle/>
        <a:p>
          <a:r>
            <a:rPr lang="en-US" sz="1200" dirty="0" err="1">
              <a:latin typeface="Roboto Condensed" panose="02000000000000000000" pitchFamily="2" charset="0"/>
              <a:ea typeface="Roboto Condensed" panose="02000000000000000000" pitchFamily="2" charset="0"/>
            </a:rPr>
            <a:t>Utiliser</a:t>
          </a:r>
          <a:r>
            <a:rPr lang="en-US" sz="1200" dirty="0">
              <a:latin typeface="Roboto Condensed" panose="02000000000000000000" pitchFamily="2" charset="0"/>
              <a:ea typeface="Roboto Condensed" panose="02000000000000000000" pitchFamily="2" charset="0"/>
            </a:rPr>
            <a:t> les </a:t>
          </a:r>
          <a:r>
            <a:rPr lang="en-US" sz="1200" dirty="0" err="1">
              <a:latin typeface="Roboto Condensed" panose="02000000000000000000" pitchFamily="2" charset="0"/>
              <a:ea typeface="Roboto Condensed" panose="02000000000000000000" pitchFamily="2" charset="0"/>
            </a:rPr>
            <a:t>évaluations</a:t>
          </a:r>
          <a:r>
            <a:rPr lang="en-US" sz="1200" dirty="0">
              <a:latin typeface="Roboto Condensed" panose="02000000000000000000" pitchFamily="2" charset="0"/>
              <a:ea typeface="Roboto Condensed" panose="02000000000000000000" pitchFamily="2" charset="0"/>
            </a:rPr>
            <a:t> </a:t>
          </a:r>
          <a:r>
            <a:rPr lang="en-US" sz="1200" dirty="0" err="1">
              <a:latin typeface="Roboto Condensed" panose="02000000000000000000" pitchFamily="2" charset="0"/>
              <a:ea typeface="Roboto Condensed" panose="02000000000000000000" pitchFamily="2" charset="0"/>
            </a:rPr>
            <a:t>économiques</a:t>
          </a:r>
          <a:r>
            <a:rPr lang="en-US" sz="1200" dirty="0">
              <a:latin typeface="Roboto Condensed" panose="02000000000000000000" pitchFamily="2" charset="0"/>
              <a:ea typeface="Roboto Condensed" panose="02000000000000000000" pitchFamily="2" charset="0"/>
            </a:rPr>
            <a:t> pour la </a:t>
          </a:r>
          <a:r>
            <a:rPr lang="en-US" sz="1200" dirty="0" err="1">
              <a:latin typeface="Roboto Condensed" panose="02000000000000000000" pitchFamily="2" charset="0"/>
              <a:ea typeface="Roboto Condensed" panose="02000000000000000000" pitchFamily="2" charset="0"/>
            </a:rPr>
            <a:t>prise</a:t>
          </a:r>
          <a:r>
            <a:rPr lang="en-US" sz="1200" dirty="0">
              <a:latin typeface="Roboto Condensed" panose="02000000000000000000" pitchFamily="2" charset="0"/>
              <a:ea typeface="Roboto Condensed" panose="02000000000000000000" pitchFamily="2" charset="0"/>
            </a:rPr>
            <a:t> de </a:t>
          </a:r>
          <a:r>
            <a:rPr lang="en-US" sz="1200" dirty="0" err="1">
              <a:latin typeface="Roboto Condensed" panose="02000000000000000000" pitchFamily="2" charset="0"/>
              <a:ea typeface="Roboto Condensed" panose="02000000000000000000" pitchFamily="2" charset="0"/>
            </a:rPr>
            <a:t>décision</a:t>
          </a:r>
          <a:r>
            <a:rPr lang="en-US" sz="1200" dirty="0">
              <a:latin typeface="Roboto Condensed" panose="02000000000000000000" pitchFamily="2" charset="0"/>
              <a:ea typeface="Roboto Condensed" panose="02000000000000000000" pitchFamily="2" charset="0"/>
            </a:rPr>
            <a:t> </a:t>
          </a:r>
          <a:r>
            <a:rPr lang="en-US" sz="1200" dirty="0" err="1">
              <a:latin typeface="Roboto Condensed" panose="02000000000000000000" pitchFamily="2" charset="0"/>
              <a:ea typeface="Roboto Condensed" panose="02000000000000000000" pitchFamily="2" charset="0"/>
            </a:rPr>
            <a:t>afin</a:t>
          </a:r>
          <a:r>
            <a:rPr lang="en-US" sz="1200" dirty="0">
              <a:latin typeface="Roboto Condensed" panose="02000000000000000000" pitchFamily="2" charset="0"/>
              <a:ea typeface="Roboto Condensed" panose="02000000000000000000" pitchFamily="2" charset="0"/>
            </a:rPr>
            <a:t> </a:t>
          </a:r>
          <a:r>
            <a:rPr lang="en-US" sz="1200" dirty="0" err="1">
              <a:latin typeface="Roboto Condensed" panose="02000000000000000000" pitchFamily="2" charset="0"/>
              <a:ea typeface="Roboto Condensed" panose="02000000000000000000" pitchFamily="2" charset="0"/>
            </a:rPr>
            <a:t>d'accroître</a:t>
          </a:r>
          <a:r>
            <a:rPr lang="en-US" sz="1200" dirty="0">
              <a:latin typeface="Roboto Condensed" panose="02000000000000000000" pitchFamily="2" charset="0"/>
              <a:ea typeface="Roboto Condensed" panose="02000000000000000000" pitchFamily="2" charset="0"/>
            </a:rPr>
            <a:t> </a:t>
          </a:r>
          <a:r>
            <a:rPr lang="en-US" sz="1200" dirty="0" err="1">
              <a:latin typeface="Roboto Condensed" panose="02000000000000000000" pitchFamily="2" charset="0"/>
              <a:ea typeface="Roboto Condensed" panose="02000000000000000000" pitchFamily="2" charset="0"/>
            </a:rPr>
            <a:t>l'efficacité</a:t>
          </a:r>
          <a:r>
            <a:rPr lang="en-US" sz="1200" dirty="0">
              <a:latin typeface="Roboto Condensed" panose="02000000000000000000" pitchFamily="2" charset="0"/>
              <a:ea typeface="Roboto Condensed" panose="02000000000000000000" pitchFamily="2" charset="0"/>
            </a:rPr>
            <a:t> des </a:t>
          </a:r>
          <a:r>
            <a:rPr lang="en-US" sz="1200" dirty="0" err="1">
              <a:latin typeface="Roboto Condensed" panose="02000000000000000000" pitchFamily="2" charset="0"/>
              <a:ea typeface="Roboto Condensed" panose="02000000000000000000" pitchFamily="2" charset="0"/>
            </a:rPr>
            <a:t>investissements</a:t>
          </a:r>
          <a:endParaRPr lang="en-US" sz="1200" dirty="0">
            <a:latin typeface="Roboto Condensed" panose="02000000000000000000" pitchFamily="2" charset="0"/>
            <a:ea typeface="Roboto Condensed" panose="02000000000000000000" pitchFamily="2" charset="0"/>
          </a:endParaRPr>
        </a:p>
      </dgm:t>
    </dgm:pt>
    <dgm:pt modelId="{430CD847-2539-4EB3-A220-C8EEB1A6ED28}" type="parTrans" cxnId="{7179C3D1-F1CE-449B-AB0B-AF3A314F39A1}">
      <dgm:prSet/>
      <dgm:spPr/>
      <dgm:t>
        <a:bodyPr/>
        <a:lstStyle/>
        <a:p>
          <a:endParaRPr lang="en-US"/>
        </a:p>
      </dgm:t>
    </dgm:pt>
    <dgm:pt modelId="{DA89925C-E951-45B7-8A58-96121727BEA0}" type="sibTrans" cxnId="{7179C3D1-F1CE-449B-AB0B-AF3A314F39A1}">
      <dgm:prSet/>
      <dgm:spPr/>
      <dgm:t>
        <a:bodyPr/>
        <a:lstStyle/>
        <a:p>
          <a:endParaRPr lang="en-US"/>
        </a:p>
      </dgm:t>
    </dgm:pt>
    <dgm:pt modelId="{A00EAC29-512D-4A83-93C0-330233AB0952}">
      <dgm:prSet phldrT="[Text]" custT="1"/>
      <dgm:spPr>
        <a:solidFill>
          <a:srgbClr val="1E7FB8"/>
        </a:solidFill>
      </dgm:spPr>
      <dgm:t>
        <a:bodyPr/>
        <a:lstStyle/>
        <a:p>
          <a:r>
            <a:rPr lang="en-US" sz="1200" dirty="0">
              <a:latin typeface="Roboto Condensed" panose="02000000000000000000" pitchFamily="2" charset="0"/>
              <a:ea typeface="Roboto Condensed" panose="02000000000000000000" pitchFamily="2" charset="0"/>
            </a:rPr>
            <a:t>La vaccination fait partie de l'ensemble des prestations dans le cadre des stratégies de financement de la santé </a:t>
          </a:r>
        </a:p>
      </dgm:t>
    </dgm:pt>
    <dgm:pt modelId="{2041F9A8-1417-4C59-956B-CBA3A8123F93}" type="parTrans" cxnId="{E334C118-9A9E-482E-AB18-943292DB76DB}">
      <dgm:prSet/>
      <dgm:spPr/>
      <dgm:t>
        <a:bodyPr/>
        <a:lstStyle/>
        <a:p>
          <a:endParaRPr lang="en-US"/>
        </a:p>
      </dgm:t>
    </dgm:pt>
    <dgm:pt modelId="{4B253332-D322-46C9-8F56-F800A5A9C973}" type="sibTrans" cxnId="{E334C118-9A9E-482E-AB18-943292DB76DB}">
      <dgm:prSet/>
      <dgm:spPr/>
      <dgm:t>
        <a:bodyPr/>
        <a:lstStyle/>
        <a:p>
          <a:endParaRPr lang="en-US"/>
        </a:p>
      </dgm:t>
    </dgm:pt>
    <dgm:pt modelId="{BFD61EFE-E763-46A1-BA3D-DABE98D67BFE}" type="pres">
      <dgm:prSet presAssocID="{AA9D0133-A81A-43F1-AD2A-89487543028E}" presName="composite" presStyleCnt="0">
        <dgm:presLayoutVars>
          <dgm:chMax val="3"/>
          <dgm:animLvl val="lvl"/>
          <dgm:resizeHandles val="exact"/>
        </dgm:presLayoutVars>
      </dgm:prSet>
      <dgm:spPr/>
    </dgm:pt>
    <dgm:pt modelId="{0991DDDF-5FE9-4624-99F5-199734CF8B32}" type="pres">
      <dgm:prSet presAssocID="{47907E77-A7D9-4CA1-89B2-FD7E30E4CD29}" presName="gear1" presStyleLbl="node1" presStyleIdx="0" presStyleCnt="3">
        <dgm:presLayoutVars>
          <dgm:chMax val="1"/>
          <dgm:bulletEnabled val="1"/>
        </dgm:presLayoutVars>
      </dgm:prSet>
      <dgm:spPr/>
    </dgm:pt>
    <dgm:pt modelId="{B606965C-18AB-4FA3-9969-DFEBBAE76B49}" type="pres">
      <dgm:prSet presAssocID="{47907E77-A7D9-4CA1-89B2-FD7E30E4CD29}" presName="gear1srcNode" presStyleLbl="node1" presStyleIdx="0" presStyleCnt="3"/>
      <dgm:spPr/>
    </dgm:pt>
    <dgm:pt modelId="{03DFE5DD-7A2C-4884-8DCA-5DDD91B7FEE9}" type="pres">
      <dgm:prSet presAssocID="{47907E77-A7D9-4CA1-89B2-FD7E30E4CD29}" presName="gear1dstNode" presStyleLbl="node1" presStyleIdx="0" presStyleCnt="3"/>
      <dgm:spPr/>
    </dgm:pt>
    <dgm:pt modelId="{FA505885-174C-4D54-9300-A8466CF02D0B}" type="pres">
      <dgm:prSet presAssocID="{511F278E-F4E3-4DFD-9C9E-008AFE4DAAC9}" presName="gear2" presStyleLbl="node1" presStyleIdx="1" presStyleCnt="3">
        <dgm:presLayoutVars>
          <dgm:chMax val="1"/>
          <dgm:bulletEnabled val="1"/>
        </dgm:presLayoutVars>
      </dgm:prSet>
      <dgm:spPr/>
    </dgm:pt>
    <dgm:pt modelId="{2C120DC4-2227-48F6-98E0-0DAA2B84F961}" type="pres">
      <dgm:prSet presAssocID="{511F278E-F4E3-4DFD-9C9E-008AFE4DAAC9}" presName="gear2srcNode" presStyleLbl="node1" presStyleIdx="1" presStyleCnt="3"/>
      <dgm:spPr/>
    </dgm:pt>
    <dgm:pt modelId="{7741EB01-CE4E-42C3-B702-87945DEC022D}" type="pres">
      <dgm:prSet presAssocID="{511F278E-F4E3-4DFD-9C9E-008AFE4DAAC9}" presName="gear2dstNode" presStyleLbl="node1" presStyleIdx="1" presStyleCnt="3"/>
      <dgm:spPr/>
    </dgm:pt>
    <dgm:pt modelId="{14396E17-7C3A-4B3D-8B75-E9E807EB9BAE}" type="pres">
      <dgm:prSet presAssocID="{A00EAC29-512D-4A83-93C0-330233AB0952}" presName="gear3" presStyleLbl="node1" presStyleIdx="2" presStyleCnt="3"/>
      <dgm:spPr/>
    </dgm:pt>
    <dgm:pt modelId="{37256D54-6959-42C5-A2A8-A9449AA488B7}" type="pres">
      <dgm:prSet presAssocID="{A00EAC29-512D-4A83-93C0-330233AB0952}" presName="gear3tx" presStyleLbl="node1" presStyleIdx="2" presStyleCnt="3">
        <dgm:presLayoutVars>
          <dgm:chMax val="1"/>
          <dgm:bulletEnabled val="1"/>
        </dgm:presLayoutVars>
      </dgm:prSet>
      <dgm:spPr/>
    </dgm:pt>
    <dgm:pt modelId="{2AED7D5C-BF33-476E-B0FC-81B76A74392B}" type="pres">
      <dgm:prSet presAssocID="{A00EAC29-512D-4A83-93C0-330233AB0952}" presName="gear3srcNode" presStyleLbl="node1" presStyleIdx="2" presStyleCnt="3"/>
      <dgm:spPr/>
    </dgm:pt>
    <dgm:pt modelId="{78F0066B-02A7-4EAA-A920-CF8DA4E55E9E}" type="pres">
      <dgm:prSet presAssocID="{A00EAC29-512D-4A83-93C0-330233AB0952}" presName="gear3dstNode" presStyleLbl="node1" presStyleIdx="2" presStyleCnt="3"/>
      <dgm:spPr/>
    </dgm:pt>
    <dgm:pt modelId="{7F53E9E9-FD11-4AFA-8AFA-A3DDA146EBF3}" type="pres">
      <dgm:prSet presAssocID="{A29494A5-E522-4E38-B6C6-21C653D858CD}" presName="connector1" presStyleLbl="sibTrans2D1" presStyleIdx="0" presStyleCnt="3"/>
      <dgm:spPr/>
    </dgm:pt>
    <dgm:pt modelId="{B821D8E7-6A01-4A4A-A68E-9C4BFB6B6E88}" type="pres">
      <dgm:prSet presAssocID="{DA89925C-E951-45B7-8A58-96121727BEA0}" presName="connector2" presStyleLbl="sibTrans2D1" presStyleIdx="1" presStyleCnt="3"/>
      <dgm:spPr/>
    </dgm:pt>
    <dgm:pt modelId="{D9BAB069-BA50-411D-BF98-438CFB232DA3}" type="pres">
      <dgm:prSet presAssocID="{4B253332-D322-46C9-8F56-F800A5A9C973}" presName="connector3" presStyleLbl="sibTrans2D1" presStyleIdx="2" presStyleCnt="3"/>
      <dgm:spPr/>
    </dgm:pt>
  </dgm:ptLst>
  <dgm:cxnLst>
    <dgm:cxn modelId="{D78BE509-B25E-4569-BDEE-5FC8B252F8E3}" type="presOf" srcId="{47907E77-A7D9-4CA1-89B2-FD7E30E4CD29}" destId="{03DFE5DD-7A2C-4884-8DCA-5DDD91B7FEE9}" srcOrd="2" destOrd="0" presId="urn:microsoft.com/office/officeart/2005/8/layout/gear1"/>
    <dgm:cxn modelId="{32F4B00E-A402-4C95-909F-EADD7272E07F}" type="presOf" srcId="{47907E77-A7D9-4CA1-89B2-FD7E30E4CD29}" destId="{B606965C-18AB-4FA3-9969-DFEBBAE76B49}" srcOrd="1" destOrd="0" presId="urn:microsoft.com/office/officeart/2005/8/layout/gear1"/>
    <dgm:cxn modelId="{E334C118-9A9E-482E-AB18-943292DB76DB}" srcId="{AA9D0133-A81A-43F1-AD2A-89487543028E}" destId="{A00EAC29-512D-4A83-93C0-330233AB0952}" srcOrd="2" destOrd="0" parTransId="{2041F9A8-1417-4C59-956B-CBA3A8123F93}" sibTransId="{4B253332-D322-46C9-8F56-F800A5A9C973}"/>
    <dgm:cxn modelId="{8C12481A-6527-4876-93F5-D593524CE1D9}" type="presOf" srcId="{511F278E-F4E3-4DFD-9C9E-008AFE4DAAC9}" destId="{2C120DC4-2227-48F6-98E0-0DAA2B84F961}" srcOrd="1" destOrd="0" presId="urn:microsoft.com/office/officeart/2005/8/layout/gear1"/>
    <dgm:cxn modelId="{1BEB6472-D326-43BA-B067-1243EE3AF2A1}" type="presOf" srcId="{AA9D0133-A81A-43F1-AD2A-89487543028E}" destId="{BFD61EFE-E763-46A1-BA3D-DABE98D67BFE}" srcOrd="0" destOrd="0" presId="urn:microsoft.com/office/officeart/2005/8/layout/gear1"/>
    <dgm:cxn modelId="{D6473E82-9BEA-43D7-813A-2DBFEB5FDD6F}" type="presOf" srcId="{DA89925C-E951-45B7-8A58-96121727BEA0}" destId="{B821D8E7-6A01-4A4A-A68E-9C4BFB6B6E88}" srcOrd="0" destOrd="0" presId="urn:microsoft.com/office/officeart/2005/8/layout/gear1"/>
    <dgm:cxn modelId="{0D1E818F-0B2E-47E8-8B2E-6D1C860529D6}" type="presOf" srcId="{A00EAC29-512D-4A83-93C0-330233AB0952}" destId="{14396E17-7C3A-4B3D-8B75-E9E807EB9BAE}" srcOrd="0" destOrd="0" presId="urn:microsoft.com/office/officeart/2005/8/layout/gear1"/>
    <dgm:cxn modelId="{F243BECB-EDBC-43C9-92D6-3420D949F69F}" type="presOf" srcId="{A00EAC29-512D-4A83-93C0-330233AB0952}" destId="{37256D54-6959-42C5-A2A8-A9449AA488B7}" srcOrd="1" destOrd="0" presId="urn:microsoft.com/office/officeart/2005/8/layout/gear1"/>
    <dgm:cxn modelId="{5E0203CD-26DF-4BBB-8EF0-2D9295F9B0E2}" type="presOf" srcId="{A00EAC29-512D-4A83-93C0-330233AB0952}" destId="{2AED7D5C-BF33-476E-B0FC-81B76A74392B}" srcOrd="2" destOrd="0" presId="urn:microsoft.com/office/officeart/2005/8/layout/gear1"/>
    <dgm:cxn modelId="{28BAE5CF-6DE2-40DB-B3C5-7A24284B8F0A}" type="presOf" srcId="{A29494A5-E522-4E38-B6C6-21C653D858CD}" destId="{7F53E9E9-FD11-4AFA-8AFA-A3DDA146EBF3}" srcOrd="0" destOrd="0" presId="urn:microsoft.com/office/officeart/2005/8/layout/gear1"/>
    <dgm:cxn modelId="{7179C3D1-F1CE-449B-AB0B-AF3A314F39A1}" srcId="{AA9D0133-A81A-43F1-AD2A-89487543028E}" destId="{511F278E-F4E3-4DFD-9C9E-008AFE4DAAC9}" srcOrd="1" destOrd="0" parTransId="{430CD847-2539-4EB3-A220-C8EEB1A6ED28}" sibTransId="{DA89925C-E951-45B7-8A58-96121727BEA0}"/>
    <dgm:cxn modelId="{FABA18D4-E81B-4AAB-83BE-98EA46CF0E95}" type="presOf" srcId="{511F278E-F4E3-4DFD-9C9E-008AFE4DAAC9}" destId="{7741EB01-CE4E-42C3-B702-87945DEC022D}" srcOrd="2" destOrd="0" presId="urn:microsoft.com/office/officeart/2005/8/layout/gear1"/>
    <dgm:cxn modelId="{2D0BFBD5-1BE6-41FC-AB5B-CFE8743ED694}" type="presOf" srcId="{47907E77-A7D9-4CA1-89B2-FD7E30E4CD29}" destId="{0991DDDF-5FE9-4624-99F5-199734CF8B32}" srcOrd="0" destOrd="0" presId="urn:microsoft.com/office/officeart/2005/8/layout/gear1"/>
    <dgm:cxn modelId="{AFBE89F0-E56D-4981-8D52-83CFF84227F0}" type="presOf" srcId="{511F278E-F4E3-4DFD-9C9E-008AFE4DAAC9}" destId="{FA505885-174C-4D54-9300-A8466CF02D0B}" srcOrd="0" destOrd="0" presId="urn:microsoft.com/office/officeart/2005/8/layout/gear1"/>
    <dgm:cxn modelId="{5EA5F2F5-9BC8-42FE-B522-834BEBBA448E}" srcId="{AA9D0133-A81A-43F1-AD2A-89487543028E}" destId="{47907E77-A7D9-4CA1-89B2-FD7E30E4CD29}" srcOrd="0" destOrd="0" parTransId="{7AD6E8F7-FCAD-4499-B184-5C696DD38D73}" sibTransId="{A29494A5-E522-4E38-B6C6-21C653D858CD}"/>
    <dgm:cxn modelId="{0E0923FA-40A0-4F86-A0BA-28DBCEA8D3A0}" type="presOf" srcId="{A00EAC29-512D-4A83-93C0-330233AB0952}" destId="{78F0066B-02A7-4EAA-A920-CF8DA4E55E9E}" srcOrd="3" destOrd="0" presId="urn:microsoft.com/office/officeart/2005/8/layout/gear1"/>
    <dgm:cxn modelId="{4381E4FC-8766-4E84-954A-7518733E95BA}" type="presOf" srcId="{4B253332-D322-46C9-8F56-F800A5A9C973}" destId="{D9BAB069-BA50-411D-BF98-438CFB232DA3}" srcOrd="0" destOrd="0" presId="urn:microsoft.com/office/officeart/2005/8/layout/gear1"/>
    <dgm:cxn modelId="{C0C67EF2-6C83-4860-B191-97F7FBF22CDD}" type="presParOf" srcId="{BFD61EFE-E763-46A1-BA3D-DABE98D67BFE}" destId="{0991DDDF-5FE9-4624-99F5-199734CF8B32}" srcOrd="0" destOrd="0" presId="urn:microsoft.com/office/officeart/2005/8/layout/gear1"/>
    <dgm:cxn modelId="{9AB9331C-08F4-44A9-A47B-1E4153DA7D67}" type="presParOf" srcId="{BFD61EFE-E763-46A1-BA3D-DABE98D67BFE}" destId="{B606965C-18AB-4FA3-9969-DFEBBAE76B49}" srcOrd="1" destOrd="0" presId="urn:microsoft.com/office/officeart/2005/8/layout/gear1"/>
    <dgm:cxn modelId="{CAD9F590-96AB-41E6-A0EE-974D0AFA334F}" type="presParOf" srcId="{BFD61EFE-E763-46A1-BA3D-DABE98D67BFE}" destId="{03DFE5DD-7A2C-4884-8DCA-5DDD91B7FEE9}" srcOrd="2" destOrd="0" presId="urn:microsoft.com/office/officeart/2005/8/layout/gear1"/>
    <dgm:cxn modelId="{FB53886F-1DB7-4F06-B97C-D5C5971A2426}" type="presParOf" srcId="{BFD61EFE-E763-46A1-BA3D-DABE98D67BFE}" destId="{FA505885-174C-4D54-9300-A8466CF02D0B}" srcOrd="3" destOrd="0" presId="urn:microsoft.com/office/officeart/2005/8/layout/gear1"/>
    <dgm:cxn modelId="{99DCCF85-5887-420F-8B75-87AE18B4C4C5}" type="presParOf" srcId="{BFD61EFE-E763-46A1-BA3D-DABE98D67BFE}" destId="{2C120DC4-2227-48F6-98E0-0DAA2B84F961}" srcOrd="4" destOrd="0" presId="urn:microsoft.com/office/officeart/2005/8/layout/gear1"/>
    <dgm:cxn modelId="{95600C56-C9C0-4C14-95C8-A08DC0DBEE38}" type="presParOf" srcId="{BFD61EFE-E763-46A1-BA3D-DABE98D67BFE}" destId="{7741EB01-CE4E-42C3-B702-87945DEC022D}" srcOrd="5" destOrd="0" presId="urn:microsoft.com/office/officeart/2005/8/layout/gear1"/>
    <dgm:cxn modelId="{B2C9BC9C-8E36-4CC2-B177-8D1B774506F0}" type="presParOf" srcId="{BFD61EFE-E763-46A1-BA3D-DABE98D67BFE}" destId="{14396E17-7C3A-4B3D-8B75-E9E807EB9BAE}" srcOrd="6" destOrd="0" presId="urn:microsoft.com/office/officeart/2005/8/layout/gear1"/>
    <dgm:cxn modelId="{3688E5D5-4A8A-4C73-AC4D-DE740F672ECB}" type="presParOf" srcId="{BFD61EFE-E763-46A1-BA3D-DABE98D67BFE}" destId="{37256D54-6959-42C5-A2A8-A9449AA488B7}" srcOrd="7" destOrd="0" presId="urn:microsoft.com/office/officeart/2005/8/layout/gear1"/>
    <dgm:cxn modelId="{580D6F3C-DBCD-4E24-9F65-CA2CE7D32EB6}" type="presParOf" srcId="{BFD61EFE-E763-46A1-BA3D-DABE98D67BFE}" destId="{2AED7D5C-BF33-476E-B0FC-81B76A74392B}" srcOrd="8" destOrd="0" presId="urn:microsoft.com/office/officeart/2005/8/layout/gear1"/>
    <dgm:cxn modelId="{C9359FFC-EC97-4A96-8A9B-A6563709A114}" type="presParOf" srcId="{BFD61EFE-E763-46A1-BA3D-DABE98D67BFE}" destId="{78F0066B-02A7-4EAA-A920-CF8DA4E55E9E}" srcOrd="9" destOrd="0" presId="urn:microsoft.com/office/officeart/2005/8/layout/gear1"/>
    <dgm:cxn modelId="{B6B73E23-0285-4CB9-9C37-A2E144E41E91}" type="presParOf" srcId="{BFD61EFE-E763-46A1-BA3D-DABE98D67BFE}" destId="{7F53E9E9-FD11-4AFA-8AFA-A3DDA146EBF3}" srcOrd="10" destOrd="0" presId="urn:microsoft.com/office/officeart/2005/8/layout/gear1"/>
    <dgm:cxn modelId="{44255E63-2585-43EA-B8CF-CBFF6630885F}" type="presParOf" srcId="{BFD61EFE-E763-46A1-BA3D-DABE98D67BFE}" destId="{B821D8E7-6A01-4A4A-A68E-9C4BFB6B6E88}" srcOrd="11" destOrd="0" presId="urn:microsoft.com/office/officeart/2005/8/layout/gear1"/>
    <dgm:cxn modelId="{1E99022B-59FB-4B61-9496-49761B5D544E}" type="presParOf" srcId="{BFD61EFE-E763-46A1-BA3D-DABE98D67BFE}" destId="{D9BAB069-BA50-411D-BF98-438CFB232DA3}"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C04F1-CAAC-431A-97C0-40389A6CBC23}">
      <dsp:nvSpPr>
        <dsp:cNvPr id="0" name=""/>
        <dsp:cNvSpPr/>
      </dsp:nvSpPr>
      <dsp:spPr>
        <a:xfrm>
          <a:off x="1220246" y="491435"/>
          <a:ext cx="3691636" cy="128205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F9E4F2-9A59-4089-A5CE-43EEEBC80B43}">
      <dsp:nvSpPr>
        <dsp:cNvPr id="0" name=""/>
        <dsp:cNvSpPr/>
      </dsp:nvSpPr>
      <dsp:spPr>
        <a:xfrm>
          <a:off x="2825425" y="3691731"/>
          <a:ext cx="715433" cy="457877"/>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39B21D-B5C9-4F24-BC14-BE7F533165C2}">
      <dsp:nvSpPr>
        <dsp:cNvPr id="0" name=""/>
        <dsp:cNvSpPr/>
      </dsp:nvSpPr>
      <dsp:spPr>
        <a:xfrm>
          <a:off x="-572346" y="3878522"/>
          <a:ext cx="6868160" cy="858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Roboto Condensed" panose="02000000000000000000" pitchFamily="2" charset="0"/>
              <a:ea typeface="Roboto Condensed" panose="02000000000000000000" pitchFamily="2" charset="0"/>
            </a:rPr>
            <a:t>Augmentation du financement de l'immunisation </a:t>
          </a:r>
        </a:p>
      </dsp:txBody>
      <dsp:txXfrm>
        <a:off x="-572346" y="3878522"/>
        <a:ext cx="6868160" cy="858520"/>
      </dsp:txXfrm>
    </dsp:sp>
    <dsp:sp modelId="{0F72A5F1-C073-40BE-8C80-82607FA34092}">
      <dsp:nvSpPr>
        <dsp:cNvPr id="0" name=""/>
        <dsp:cNvSpPr/>
      </dsp:nvSpPr>
      <dsp:spPr>
        <a:xfrm>
          <a:off x="2373084" y="2136386"/>
          <a:ext cx="1471353" cy="12877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b" anchorCtr="0">
          <a:noAutofit/>
        </a:bodyPr>
        <a:lstStyle/>
        <a:p>
          <a:pPr marL="0" lvl="0" indent="0" algn="ctr" defTabSz="622300">
            <a:lnSpc>
              <a:spcPct val="90000"/>
            </a:lnSpc>
            <a:spcBef>
              <a:spcPct val="0"/>
            </a:spcBef>
            <a:spcAft>
              <a:spcPct val="35000"/>
            </a:spcAft>
            <a:buNone/>
          </a:pPr>
          <a:r>
            <a:rPr lang="en-US" sz="1400" kern="1200" dirty="0"/>
            <a:t>Démonstration de la valeur des vaccins au-delà de la réduction de la mortalité </a:t>
          </a:r>
        </a:p>
      </dsp:txBody>
      <dsp:txXfrm>
        <a:off x="2588559" y="2324977"/>
        <a:ext cx="1040403" cy="910598"/>
      </dsp:txXfrm>
    </dsp:sp>
    <dsp:sp modelId="{37AE0565-A4DE-48AF-812E-9853F620C147}">
      <dsp:nvSpPr>
        <dsp:cNvPr id="0" name=""/>
        <dsp:cNvSpPr/>
      </dsp:nvSpPr>
      <dsp:spPr>
        <a:xfrm>
          <a:off x="1324740" y="645147"/>
          <a:ext cx="1965126" cy="1287780"/>
        </a:xfrm>
        <a:prstGeom prst="ellipse">
          <a:avLst/>
        </a:prstGeom>
        <a:solidFill>
          <a:srgbClr val="1E7F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t" anchorCtr="0">
          <a:noAutofit/>
        </a:bodyPr>
        <a:lstStyle/>
        <a:p>
          <a:pPr marL="0" lvl="0" indent="0" algn="l" defTabSz="622300">
            <a:lnSpc>
              <a:spcPct val="90000"/>
            </a:lnSpc>
            <a:spcBef>
              <a:spcPct val="0"/>
            </a:spcBef>
            <a:spcAft>
              <a:spcPct val="35000"/>
            </a:spcAft>
            <a:buNone/>
          </a:pPr>
          <a:r>
            <a:rPr lang="en-US" sz="1400" kern="1200" dirty="0">
              <a:latin typeface="Roboto Condensed" panose="02000000000000000000" pitchFamily="2" charset="0"/>
              <a:ea typeface="Roboto Condensed" panose="02000000000000000000" pitchFamily="2" charset="0"/>
            </a:rPr>
            <a:t>Accent mis sur la santé publique universelle avec la vaccination comme pierre angulaire</a:t>
          </a:r>
        </a:p>
      </dsp:txBody>
      <dsp:txXfrm>
        <a:off x="1612526" y="833738"/>
        <a:ext cx="1389554" cy="910598"/>
      </dsp:txXfrm>
    </dsp:sp>
    <dsp:sp modelId="{1F09B0EE-8637-4270-9717-2086A3B3C641}">
      <dsp:nvSpPr>
        <dsp:cNvPr id="0" name=""/>
        <dsp:cNvSpPr/>
      </dsp:nvSpPr>
      <dsp:spPr>
        <a:xfrm>
          <a:off x="2952652" y="686372"/>
          <a:ext cx="1792203" cy="12877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t" anchorCtr="0">
          <a:noAutofit/>
        </a:bodyPr>
        <a:lstStyle/>
        <a:p>
          <a:pPr marL="0" lvl="0" indent="0" algn="ctr" defTabSz="622300">
            <a:lnSpc>
              <a:spcPct val="90000"/>
            </a:lnSpc>
            <a:spcBef>
              <a:spcPct val="0"/>
            </a:spcBef>
            <a:spcAft>
              <a:spcPct val="35000"/>
            </a:spcAft>
            <a:buNone/>
          </a:pPr>
          <a:r>
            <a:rPr lang="en-US" sz="1400" kern="1200" dirty="0">
              <a:latin typeface="Roboto Condensed" panose="02000000000000000000" pitchFamily="2" charset="0"/>
              <a:ea typeface="Roboto Condensed" panose="02000000000000000000" pitchFamily="2" charset="0"/>
            </a:rPr>
            <a:t>Élargir la vaccination pour un impact plus important grâce à l'approche du parcours de vie </a:t>
          </a:r>
        </a:p>
      </dsp:txBody>
      <dsp:txXfrm>
        <a:off x="3215114" y="874963"/>
        <a:ext cx="1267279" cy="910598"/>
      </dsp:txXfrm>
    </dsp:sp>
    <dsp:sp modelId="{0E57E736-77A0-40F5-8228-9266A67D2148}">
      <dsp:nvSpPr>
        <dsp:cNvPr id="0" name=""/>
        <dsp:cNvSpPr/>
      </dsp:nvSpPr>
      <dsp:spPr>
        <a:xfrm>
          <a:off x="663990" y="106469"/>
          <a:ext cx="5059476" cy="3731233"/>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1DDDF-5FE9-4624-99F5-199734CF8B32}">
      <dsp:nvSpPr>
        <dsp:cNvPr id="0" name=""/>
        <dsp:cNvSpPr/>
      </dsp:nvSpPr>
      <dsp:spPr>
        <a:xfrm>
          <a:off x="3446611" y="2143032"/>
          <a:ext cx="2619261" cy="2619261"/>
        </a:xfrm>
        <a:prstGeom prst="gear9">
          <a:avLst/>
        </a:prstGeom>
        <a:solidFill>
          <a:srgbClr val="1E7F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Roboto Condensed" panose="02000000000000000000" pitchFamily="2" charset="0"/>
              <a:ea typeface="Roboto Condensed" panose="02000000000000000000" pitchFamily="2" charset="0"/>
            </a:rPr>
            <a:t>Législation</a:t>
          </a:r>
          <a:r>
            <a:rPr lang="en-US" sz="1400" kern="1200" dirty="0">
              <a:latin typeface="Roboto Condensed" panose="02000000000000000000" pitchFamily="2" charset="0"/>
              <a:ea typeface="Roboto Condensed" panose="02000000000000000000" pitchFamily="2" charset="0"/>
            </a:rPr>
            <a:t> </a:t>
          </a:r>
          <a:r>
            <a:rPr lang="en-US" sz="1400" kern="1200" dirty="0" err="1">
              <a:latin typeface="Roboto Condensed" panose="02000000000000000000" pitchFamily="2" charset="0"/>
              <a:ea typeface="Roboto Condensed" panose="02000000000000000000" pitchFamily="2" charset="0"/>
            </a:rPr>
            <a:t>gouvernementale</a:t>
          </a:r>
          <a:r>
            <a:rPr lang="en-US" sz="1400" kern="1200" dirty="0">
              <a:latin typeface="Roboto Condensed" panose="02000000000000000000" pitchFamily="2" charset="0"/>
              <a:ea typeface="Roboto Condensed" panose="02000000000000000000" pitchFamily="2" charset="0"/>
            </a:rPr>
            <a:t> </a:t>
          </a:r>
          <a:r>
            <a:rPr lang="en-US" sz="1400" kern="1200" dirty="0" err="1">
              <a:latin typeface="Roboto Condensed" panose="02000000000000000000" pitchFamily="2" charset="0"/>
              <a:ea typeface="Roboto Condensed" panose="02000000000000000000" pitchFamily="2" charset="0"/>
            </a:rPr>
            <a:t>en</a:t>
          </a:r>
          <a:r>
            <a:rPr lang="en-US" sz="1400" kern="1200" dirty="0">
              <a:latin typeface="Roboto Condensed" panose="02000000000000000000" pitchFamily="2" charset="0"/>
              <a:ea typeface="Roboto Condensed" panose="02000000000000000000" pitchFamily="2" charset="0"/>
            </a:rPr>
            <a:t> </a:t>
          </a:r>
          <a:r>
            <a:rPr lang="en-US" sz="1400" kern="1200" dirty="0" err="1">
              <a:latin typeface="Roboto Condensed" panose="02000000000000000000" pitchFamily="2" charset="0"/>
              <a:ea typeface="Roboto Condensed" panose="02000000000000000000" pitchFamily="2" charset="0"/>
            </a:rPr>
            <a:t>faveur</a:t>
          </a:r>
          <a:r>
            <a:rPr lang="en-US" sz="1400" kern="1200" dirty="0">
              <a:latin typeface="Roboto Condensed" panose="02000000000000000000" pitchFamily="2" charset="0"/>
              <a:ea typeface="Roboto Condensed" panose="02000000000000000000" pitchFamily="2" charset="0"/>
            </a:rPr>
            <a:t> de la vaccination </a:t>
          </a:r>
          <a:r>
            <a:rPr lang="en-US" sz="1400" kern="1200" dirty="0" err="1">
              <a:latin typeface="Roboto Condensed" panose="02000000000000000000" pitchFamily="2" charset="0"/>
              <a:ea typeface="Roboto Condensed" panose="02000000000000000000" pitchFamily="2" charset="0"/>
            </a:rPr>
            <a:t>en</a:t>
          </a:r>
          <a:r>
            <a:rPr lang="en-US" sz="1400" kern="1200" dirty="0">
              <a:latin typeface="Roboto Condensed" panose="02000000000000000000" pitchFamily="2" charset="0"/>
              <a:ea typeface="Roboto Condensed" panose="02000000000000000000" pitchFamily="2" charset="0"/>
            </a:rPr>
            <a:t> tant que bien de </a:t>
          </a:r>
          <a:r>
            <a:rPr lang="en-US" sz="1400" kern="1200" dirty="0" err="1">
              <a:latin typeface="Roboto Condensed" panose="02000000000000000000" pitchFamily="2" charset="0"/>
              <a:ea typeface="Roboto Condensed" panose="02000000000000000000" pitchFamily="2" charset="0"/>
            </a:rPr>
            <a:t>santé</a:t>
          </a:r>
          <a:r>
            <a:rPr lang="en-US" sz="1400" kern="1200" dirty="0">
              <a:latin typeface="Roboto Condensed" panose="02000000000000000000" pitchFamily="2" charset="0"/>
              <a:ea typeface="Roboto Condensed" panose="02000000000000000000" pitchFamily="2" charset="0"/>
            </a:rPr>
            <a:t> </a:t>
          </a:r>
          <a:r>
            <a:rPr lang="en-US" sz="1400" kern="1200" dirty="0" err="1">
              <a:latin typeface="Roboto Condensed" panose="02000000000000000000" pitchFamily="2" charset="0"/>
              <a:ea typeface="Roboto Condensed" panose="02000000000000000000" pitchFamily="2" charset="0"/>
            </a:rPr>
            <a:t>publique</a:t>
          </a:r>
          <a:r>
            <a:rPr lang="en-US" sz="1400" kern="1200" dirty="0">
              <a:latin typeface="Roboto Condensed" panose="02000000000000000000" pitchFamily="2" charset="0"/>
              <a:ea typeface="Roboto Condensed" panose="02000000000000000000" pitchFamily="2" charset="0"/>
            </a:rPr>
            <a:t> </a:t>
          </a:r>
        </a:p>
      </dsp:txBody>
      <dsp:txXfrm>
        <a:off x="3973199" y="2756581"/>
        <a:ext cx="1566085" cy="1346355"/>
      </dsp:txXfrm>
    </dsp:sp>
    <dsp:sp modelId="{FA505885-174C-4D54-9300-A8466CF02D0B}">
      <dsp:nvSpPr>
        <dsp:cNvPr id="0" name=""/>
        <dsp:cNvSpPr/>
      </dsp:nvSpPr>
      <dsp:spPr>
        <a:xfrm>
          <a:off x="1922677" y="1523934"/>
          <a:ext cx="1904917" cy="1904917"/>
        </a:xfrm>
        <a:prstGeom prst="gear6">
          <a:avLst/>
        </a:prstGeom>
        <a:solidFill>
          <a:srgbClr val="1E7F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err="1">
              <a:latin typeface="Roboto Condensed" panose="02000000000000000000" pitchFamily="2" charset="0"/>
              <a:ea typeface="Roboto Condensed" panose="02000000000000000000" pitchFamily="2" charset="0"/>
            </a:rPr>
            <a:t>Utiliser</a:t>
          </a:r>
          <a:r>
            <a:rPr lang="en-US" sz="1200" kern="1200" dirty="0">
              <a:latin typeface="Roboto Condensed" panose="02000000000000000000" pitchFamily="2" charset="0"/>
              <a:ea typeface="Roboto Condensed" panose="02000000000000000000" pitchFamily="2" charset="0"/>
            </a:rPr>
            <a:t> les </a:t>
          </a:r>
          <a:r>
            <a:rPr lang="en-US" sz="1200" kern="1200" dirty="0" err="1">
              <a:latin typeface="Roboto Condensed" panose="02000000000000000000" pitchFamily="2" charset="0"/>
              <a:ea typeface="Roboto Condensed" panose="02000000000000000000" pitchFamily="2" charset="0"/>
            </a:rPr>
            <a:t>évaluations</a:t>
          </a:r>
          <a:r>
            <a:rPr lang="en-US" sz="1200" kern="1200" dirty="0">
              <a:latin typeface="Roboto Condensed" panose="02000000000000000000" pitchFamily="2" charset="0"/>
              <a:ea typeface="Roboto Condensed" panose="02000000000000000000" pitchFamily="2" charset="0"/>
            </a:rPr>
            <a:t> </a:t>
          </a:r>
          <a:r>
            <a:rPr lang="en-US" sz="1200" kern="1200" dirty="0" err="1">
              <a:latin typeface="Roboto Condensed" panose="02000000000000000000" pitchFamily="2" charset="0"/>
              <a:ea typeface="Roboto Condensed" panose="02000000000000000000" pitchFamily="2" charset="0"/>
            </a:rPr>
            <a:t>économiques</a:t>
          </a:r>
          <a:r>
            <a:rPr lang="en-US" sz="1200" kern="1200" dirty="0">
              <a:latin typeface="Roboto Condensed" panose="02000000000000000000" pitchFamily="2" charset="0"/>
              <a:ea typeface="Roboto Condensed" panose="02000000000000000000" pitchFamily="2" charset="0"/>
            </a:rPr>
            <a:t> pour la </a:t>
          </a:r>
          <a:r>
            <a:rPr lang="en-US" sz="1200" kern="1200" dirty="0" err="1">
              <a:latin typeface="Roboto Condensed" panose="02000000000000000000" pitchFamily="2" charset="0"/>
              <a:ea typeface="Roboto Condensed" panose="02000000000000000000" pitchFamily="2" charset="0"/>
            </a:rPr>
            <a:t>prise</a:t>
          </a:r>
          <a:r>
            <a:rPr lang="en-US" sz="1200" kern="1200" dirty="0">
              <a:latin typeface="Roboto Condensed" panose="02000000000000000000" pitchFamily="2" charset="0"/>
              <a:ea typeface="Roboto Condensed" panose="02000000000000000000" pitchFamily="2" charset="0"/>
            </a:rPr>
            <a:t> de </a:t>
          </a:r>
          <a:r>
            <a:rPr lang="en-US" sz="1200" kern="1200" dirty="0" err="1">
              <a:latin typeface="Roboto Condensed" panose="02000000000000000000" pitchFamily="2" charset="0"/>
              <a:ea typeface="Roboto Condensed" panose="02000000000000000000" pitchFamily="2" charset="0"/>
            </a:rPr>
            <a:t>décision</a:t>
          </a:r>
          <a:r>
            <a:rPr lang="en-US" sz="1200" kern="1200" dirty="0">
              <a:latin typeface="Roboto Condensed" panose="02000000000000000000" pitchFamily="2" charset="0"/>
              <a:ea typeface="Roboto Condensed" panose="02000000000000000000" pitchFamily="2" charset="0"/>
            </a:rPr>
            <a:t> </a:t>
          </a:r>
          <a:r>
            <a:rPr lang="en-US" sz="1200" kern="1200" dirty="0" err="1">
              <a:latin typeface="Roboto Condensed" panose="02000000000000000000" pitchFamily="2" charset="0"/>
              <a:ea typeface="Roboto Condensed" panose="02000000000000000000" pitchFamily="2" charset="0"/>
            </a:rPr>
            <a:t>afin</a:t>
          </a:r>
          <a:r>
            <a:rPr lang="en-US" sz="1200" kern="1200" dirty="0">
              <a:latin typeface="Roboto Condensed" panose="02000000000000000000" pitchFamily="2" charset="0"/>
              <a:ea typeface="Roboto Condensed" panose="02000000000000000000" pitchFamily="2" charset="0"/>
            </a:rPr>
            <a:t> </a:t>
          </a:r>
          <a:r>
            <a:rPr lang="en-US" sz="1200" kern="1200" dirty="0" err="1">
              <a:latin typeface="Roboto Condensed" panose="02000000000000000000" pitchFamily="2" charset="0"/>
              <a:ea typeface="Roboto Condensed" panose="02000000000000000000" pitchFamily="2" charset="0"/>
            </a:rPr>
            <a:t>d'accroître</a:t>
          </a:r>
          <a:r>
            <a:rPr lang="en-US" sz="1200" kern="1200" dirty="0">
              <a:latin typeface="Roboto Condensed" panose="02000000000000000000" pitchFamily="2" charset="0"/>
              <a:ea typeface="Roboto Condensed" panose="02000000000000000000" pitchFamily="2" charset="0"/>
            </a:rPr>
            <a:t> </a:t>
          </a:r>
          <a:r>
            <a:rPr lang="en-US" sz="1200" kern="1200" dirty="0" err="1">
              <a:latin typeface="Roboto Condensed" panose="02000000000000000000" pitchFamily="2" charset="0"/>
              <a:ea typeface="Roboto Condensed" panose="02000000000000000000" pitchFamily="2" charset="0"/>
            </a:rPr>
            <a:t>l'efficacité</a:t>
          </a:r>
          <a:r>
            <a:rPr lang="en-US" sz="1200" kern="1200" dirty="0">
              <a:latin typeface="Roboto Condensed" panose="02000000000000000000" pitchFamily="2" charset="0"/>
              <a:ea typeface="Roboto Condensed" panose="02000000000000000000" pitchFamily="2" charset="0"/>
            </a:rPr>
            <a:t> des </a:t>
          </a:r>
          <a:r>
            <a:rPr lang="en-US" sz="1200" kern="1200" dirty="0" err="1">
              <a:latin typeface="Roboto Condensed" panose="02000000000000000000" pitchFamily="2" charset="0"/>
              <a:ea typeface="Roboto Condensed" panose="02000000000000000000" pitchFamily="2" charset="0"/>
            </a:rPr>
            <a:t>investissements</a:t>
          </a:r>
          <a:endParaRPr lang="en-US" sz="1200" kern="1200" dirty="0">
            <a:latin typeface="Roboto Condensed" panose="02000000000000000000" pitchFamily="2" charset="0"/>
            <a:ea typeface="Roboto Condensed" panose="02000000000000000000" pitchFamily="2" charset="0"/>
          </a:endParaRPr>
        </a:p>
      </dsp:txBody>
      <dsp:txXfrm>
        <a:off x="2402246" y="2006401"/>
        <a:ext cx="945779" cy="939983"/>
      </dsp:txXfrm>
    </dsp:sp>
    <dsp:sp modelId="{14396E17-7C3A-4B3D-8B75-E9E807EB9BAE}">
      <dsp:nvSpPr>
        <dsp:cNvPr id="0" name=""/>
        <dsp:cNvSpPr/>
      </dsp:nvSpPr>
      <dsp:spPr>
        <a:xfrm rot="20700000">
          <a:off x="2989625" y="209735"/>
          <a:ext cx="1866430" cy="1866430"/>
        </a:xfrm>
        <a:prstGeom prst="gear6">
          <a:avLst/>
        </a:prstGeom>
        <a:solidFill>
          <a:srgbClr val="1E7F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Roboto Condensed" panose="02000000000000000000" pitchFamily="2" charset="0"/>
              <a:ea typeface="Roboto Condensed" panose="02000000000000000000" pitchFamily="2" charset="0"/>
            </a:rPr>
            <a:t>La vaccination fait partie de l'ensemble des prestations dans le cadre des stratégies de financement de la santé </a:t>
          </a:r>
        </a:p>
      </dsp:txBody>
      <dsp:txXfrm rot="-20700000">
        <a:off x="3398988" y="619098"/>
        <a:ext cx="1047704" cy="1047704"/>
      </dsp:txXfrm>
    </dsp:sp>
    <dsp:sp modelId="{7F53E9E9-FD11-4AFA-8AFA-A3DDA146EBF3}">
      <dsp:nvSpPr>
        <dsp:cNvPr id="0" name=""/>
        <dsp:cNvSpPr/>
      </dsp:nvSpPr>
      <dsp:spPr>
        <a:xfrm>
          <a:off x="3251491" y="1744207"/>
          <a:ext cx="3352654" cy="3352654"/>
        </a:xfrm>
        <a:prstGeom prst="circularArrow">
          <a:avLst>
            <a:gd name="adj1" fmla="val 4688"/>
            <a:gd name="adj2" fmla="val 299029"/>
            <a:gd name="adj3" fmla="val 2528242"/>
            <a:gd name="adj4" fmla="val 1583550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21D8E7-6A01-4A4A-A68E-9C4BFB6B6E88}">
      <dsp:nvSpPr>
        <dsp:cNvPr id="0" name=""/>
        <dsp:cNvSpPr/>
      </dsp:nvSpPr>
      <dsp:spPr>
        <a:xfrm>
          <a:off x="1585320" y="1100010"/>
          <a:ext cx="2435913" cy="243591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BAB069-BA50-411D-BF98-438CFB232DA3}">
      <dsp:nvSpPr>
        <dsp:cNvPr id="0" name=""/>
        <dsp:cNvSpPr/>
      </dsp:nvSpPr>
      <dsp:spPr>
        <a:xfrm>
          <a:off x="2557901" y="-201520"/>
          <a:ext cx="2626405" cy="262640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0.21701</cdr:x>
      <cdr:y>0.41446</cdr:y>
    </cdr:from>
    <cdr:to>
      <cdr:x>0.46583</cdr:x>
      <cdr:y>0.61284</cdr:y>
    </cdr:to>
    <cdr:sp macro="" textlink="">
      <cdr:nvSpPr>
        <cdr:cNvPr id="2" name="TextBox 4">
          <a:extLst xmlns:a="http://schemas.openxmlformats.org/drawingml/2006/main">
            <a:ext uri="{FF2B5EF4-FFF2-40B4-BE49-F238E27FC236}">
              <a16:creationId xmlns:a16="http://schemas.microsoft.com/office/drawing/2014/main" id="{6DA2FA4F-0C27-485C-9018-77EEBB2C5EC4}"/>
            </a:ext>
          </a:extLst>
        </cdr:cNvPr>
        <cdr:cNvSpPr txBox="1"/>
      </cdr:nvSpPr>
      <cdr:spPr>
        <a:xfrm xmlns:a="http://schemas.openxmlformats.org/drawingml/2006/main">
          <a:off x="1056640" y="1369060"/>
          <a:ext cx="1211580" cy="65532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GB" sz="1200" b="1"/>
            <a:t>National</a:t>
          </a:r>
          <a:r>
            <a:rPr lang="en-GB" sz="1200" b="1" baseline="0"/>
            <a:t> level </a:t>
          </a:r>
          <a:r>
            <a:rPr lang="en-GB" sz="1050" b="0" baseline="0"/>
            <a:t>(Central Stores)</a:t>
          </a:r>
          <a:endParaRPr lang="en-GB" sz="1200" b="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2C1975-F537-6D4F-BE1E-6D3F4D25E4AA}"/>
              </a:ext>
            </a:extLst>
          </p:cNvPr>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latin typeface="Poppins" pitchFamily="2" charset="77"/>
            </a:endParaRPr>
          </a:p>
        </p:txBody>
      </p:sp>
      <p:sp>
        <p:nvSpPr>
          <p:cNvPr id="3" name="Date Placeholder 2">
            <a:extLst>
              <a:ext uri="{FF2B5EF4-FFF2-40B4-BE49-F238E27FC236}">
                <a16:creationId xmlns:a16="http://schemas.microsoft.com/office/drawing/2014/main" id="{DABEE9CF-1C64-4A45-A832-FEAE0B5FC028}"/>
              </a:ext>
            </a:extLst>
          </p:cNvPr>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C2C69CF0-9A8F-274F-A420-A2894E06776A}" type="datetimeFigureOut">
              <a:rPr lang="en-GB" smtClean="0">
                <a:latin typeface="Poppins" pitchFamily="2" charset="77"/>
              </a:rPr>
              <a:t>10/09/2024</a:t>
            </a:fld>
            <a:endParaRPr lang="en-GB">
              <a:latin typeface="Poppins" pitchFamily="2" charset="77"/>
            </a:endParaRPr>
          </a:p>
        </p:txBody>
      </p:sp>
      <p:sp>
        <p:nvSpPr>
          <p:cNvPr id="4" name="Footer Placeholder 3">
            <a:extLst>
              <a:ext uri="{FF2B5EF4-FFF2-40B4-BE49-F238E27FC236}">
                <a16:creationId xmlns:a16="http://schemas.microsoft.com/office/drawing/2014/main" id="{14A98E4F-8A53-DE45-B598-7BAE9CBF831A}"/>
              </a:ext>
            </a:extLst>
          </p:cNvPr>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en-GB">
              <a:latin typeface="Poppins" pitchFamily="2" charset="77"/>
            </a:endParaRPr>
          </a:p>
        </p:txBody>
      </p:sp>
      <p:sp>
        <p:nvSpPr>
          <p:cNvPr id="5" name="Slide Number Placeholder 4">
            <a:extLst>
              <a:ext uri="{FF2B5EF4-FFF2-40B4-BE49-F238E27FC236}">
                <a16:creationId xmlns:a16="http://schemas.microsoft.com/office/drawing/2014/main" id="{37050360-A87C-3047-A173-93C77603D869}"/>
              </a:ext>
            </a:extLst>
          </p:cNvPr>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CC0C9F89-EB98-A14C-8855-3AFC837FA108}" type="slidenum">
              <a:rPr lang="en-GB" smtClean="0">
                <a:latin typeface="Poppins" pitchFamily="2" charset="77"/>
              </a:rPr>
              <a:t>‹#›</a:t>
            </a:fld>
            <a:endParaRPr lang="en-GB">
              <a:latin typeface="Poppins" pitchFamily="2" charset="77"/>
            </a:endParaRPr>
          </a:p>
        </p:txBody>
      </p:sp>
    </p:spTree>
    <p:extLst>
      <p:ext uri="{BB962C8B-B14F-4D97-AF65-F5344CB8AC3E}">
        <p14:creationId xmlns:p14="http://schemas.microsoft.com/office/powerpoint/2010/main" val="1626132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b="0" i="0">
                <a:latin typeface="Poppins" pitchFamily="2" charset="77"/>
              </a:defRPr>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b="0" i="0">
                <a:latin typeface="Poppins" pitchFamily="2" charset="77"/>
              </a:defRPr>
            </a:lvl1pPr>
          </a:lstStyle>
          <a:p>
            <a:fld id="{1BDF4259-8881-0B4B-B5B2-2CAD66ECCB7D}" type="datetimeFigureOut">
              <a:rPr lang="en-GB" smtClean="0"/>
              <a:pPr/>
              <a:t>10/09/2024</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b="0" i="0">
                <a:latin typeface="Poppins" pitchFamily="2" charset="77"/>
              </a:defRPr>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b="0" i="0">
                <a:latin typeface="Poppins" pitchFamily="2" charset="77"/>
              </a:defRPr>
            </a:lvl1pPr>
          </a:lstStyle>
          <a:p>
            <a:fld id="{4507A8B9-93E1-2A43-9724-1E12D8E51A3F}" type="slidenum">
              <a:rPr lang="en-GB" smtClean="0"/>
              <a:pPr/>
              <a:t>‹#›</a:t>
            </a:fld>
            <a:endParaRPr lang="en-GB"/>
          </a:p>
        </p:txBody>
      </p:sp>
    </p:spTree>
    <p:extLst>
      <p:ext uri="{BB962C8B-B14F-4D97-AF65-F5344CB8AC3E}">
        <p14:creationId xmlns:p14="http://schemas.microsoft.com/office/powerpoint/2010/main" val="1453421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Poppins" pitchFamily="2" charset="77"/>
        <a:ea typeface="+mn-ea"/>
        <a:cs typeface="+mn-cs"/>
      </a:defRPr>
    </a:lvl1pPr>
    <a:lvl2pPr marL="457200" algn="l" defTabSz="914400" rtl="0" eaLnBrk="1" latinLnBrk="0" hangingPunct="1">
      <a:defRPr sz="1200" b="0" i="0" kern="1200">
        <a:solidFill>
          <a:schemeClr val="tx1"/>
        </a:solidFill>
        <a:latin typeface="Poppins" pitchFamily="2" charset="77"/>
        <a:ea typeface="+mn-ea"/>
        <a:cs typeface="+mn-cs"/>
      </a:defRPr>
    </a:lvl2pPr>
    <a:lvl3pPr marL="914400" algn="l" defTabSz="914400" rtl="0" eaLnBrk="1" latinLnBrk="0" hangingPunct="1">
      <a:defRPr sz="1200" b="0" i="0" kern="1200">
        <a:solidFill>
          <a:schemeClr val="tx1"/>
        </a:solidFill>
        <a:latin typeface="Poppins" pitchFamily="2" charset="77"/>
        <a:ea typeface="+mn-ea"/>
        <a:cs typeface="+mn-cs"/>
      </a:defRPr>
    </a:lvl3pPr>
    <a:lvl4pPr marL="1371600" algn="l" defTabSz="914400" rtl="0" eaLnBrk="1" latinLnBrk="0" hangingPunct="1">
      <a:defRPr sz="1200" b="0" i="0" kern="1200">
        <a:solidFill>
          <a:schemeClr val="tx1"/>
        </a:solidFill>
        <a:latin typeface="Poppins" pitchFamily="2" charset="77"/>
        <a:ea typeface="+mn-ea"/>
        <a:cs typeface="+mn-cs"/>
      </a:defRPr>
    </a:lvl4pPr>
    <a:lvl5pPr marL="1828800" algn="l" defTabSz="914400" rtl="0" eaLnBrk="1" latinLnBrk="0" hangingPunct="1">
      <a:defRPr sz="1200" b="0" i="0" kern="1200">
        <a:solidFill>
          <a:schemeClr val="tx1"/>
        </a:solidFill>
        <a:latin typeface="Poppins"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Durabilité :</a:t>
            </a:r>
          </a:p>
          <a:p>
            <a:pPr marL="171450" indent="-171450">
              <a:buFont typeface="Arial" panose="020B0604020202020204" pitchFamily="34" charset="0"/>
              <a:buChar char="•"/>
            </a:pPr>
            <a:r>
              <a:rPr lang="en-US" dirty="0"/>
              <a:t>Le financement durable de la vaccination repose sur la capacité d'un pays à mobiliser en permanence et de manière fiable des ressources nationales et extérieures pour maintenir les services de vaccination.</a:t>
            </a:r>
          </a:p>
          <a:p>
            <a:pPr marL="171450" indent="-171450">
              <a:buFont typeface="Arial" panose="020B0604020202020204" pitchFamily="34" charset="0"/>
              <a:buChar char="•"/>
            </a:pPr>
            <a:r>
              <a:rPr lang="en-US" dirty="0"/>
              <a:t>Il s'agit de renforcer la résilience financière, de veiller à ce que les pays s'approprient leurs programmes de vaccination et de réduire la dépendance à l'égard des donateurs extérieurs au fil du temps.</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1" dirty="0"/>
              <a:t>Adéquation des ressources :</a:t>
            </a:r>
          </a:p>
          <a:p>
            <a:pPr marL="171450" indent="-171450">
              <a:buFont typeface="Arial" panose="020B0604020202020204" pitchFamily="34" charset="0"/>
              <a:buChar char="•"/>
            </a:pPr>
            <a:r>
              <a:rPr lang="en-US" dirty="0"/>
              <a:t>L'adéquation consiste à s'assurer que le budget est suffisant pour couvrir tous les coûts nécessaires à la fourniture de services de vaccination à l'ensemble de la population cible.</a:t>
            </a:r>
            <a:endParaRPr lang="en-US" b="0" dirty="0"/>
          </a:p>
          <a:p>
            <a:pPr marL="171450" indent="-171450">
              <a:buFont typeface="Arial" panose="020B0604020202020204" pitchFamily="34" charset="0"/>
              <a:buChar char="•"/>
            </a:pPr>
            <a:r>
              <a:rPr lang="en-US" b="0" dirty="0"/>
              <a:t>Si le financement n'est pas suffisant, nous risquons de laisser des populations non vaccinées, ce qui conduit à des épidémies et à un recul des progrès accomplis dans la réalisation des objectifs d'immunisation.</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1" dirty="0"/>
              <a:t>Prévisibilité et rapidité :</a:t>
            </a:r>
          </a:p>
          <a:p>
            <a:pPr marL="171450" indent="-171450">
              <a:buFont typeface="Arial" panose="020B0604020202020204" pitchFamily="34" charset="0"/>
              <a:buChar char="•"/>
            </a:pPr>
            <a:r>
              <a:rPr lang="en-US" b="0" dirty="0"/>
              <a:t> La prévisibilité et l'opportunité des fonds sont cruciales pour la planification et le maintien d'une prestation de services ininterrompue.</a:t>
            </a:r>
          </a:p>
          <a:p>
            <a:pPr marL="171450" indent="-171450">
              <a:buFont typeface="Arial" panose="020B0604020202020204" pitchFamily="34" charset="0"/>
              <a:buChar char="•"/>
            </a:pPr>
            <a:r>
              <a:rPr lang="en-US" b="0" dirty="0"/>
              <a:t>Un financement irrégulier ou tardif peut entraîner des perturbations dans la fourniture des services de vaccination. </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1" dirty="0"/>
              <a:t>Bonne gouvernance et alignement des partenaires :</a:t>
            </a:r>
          </a:p>
          <a:p>
            <a:pPr marL="171450" indent="-171450">
              <a:buFont typeface="Arial" panose="020B0604020202020204" pitchFamily="34" charset="0"/>
              <a:buChar char="•"/>
            </a:pPr>
            <a:r>
              <a:rPr lang="en-US" dirty="0"/>
              <a:t>Un leadership national fort en matière de financement, ainsi qu'une collaboration étroite avec les partenaires internationaux, sont essentiels pour assurer la pérennité des programmes de vaccination.</a:t>
            </a:r>
            <a:endParaRPr lang="en-US" b="0" dirty="0"/>
          </a:p>
          <a:p>
            <a:pPr marL="171450" indent="-171450">
              <a:buFont typeface="Arial" panose="020B0604020202020204" pitchFamily="34" charset="0"/>
              <a:buChar char="•"/>
            </a:pPr>
            <a:r>
              <a:rPr lang="en-US" dirty="0"/>
              <a:t>La bonne gouvernance garantit que les ressources sont utilisées efficacement et que le soutien des partenaires est aligné sur les priorités nationales. Une collaboration efficace entre le gouvernement et les partenaires permet de maximiser l'impact.</a:t>
            </a:r>
            <a:endParaRPr lang="en-US" b="0" dirty="0"/>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1" dirty="0"/>
              <a:t>Déclaration d'Addis sur la vaccination :</a:t>
            </a:r>
          </a:p>
          <a:p>
            <a:pPr marL="171450" indent="-171450">
              <a:buFont typeface="Arial" panose="020B0604020202020204" pitchFamily="34" charset="0"/>
              <a:buChar char="•"/>
            </a:pPr>
            <a:r>
              <a:rPr lang="en-US" dirty="0"/>
              <a:t>Cette déclaration souligne l'importance de protéger les budgets de vaccination, en particulier en cette période de fortes contraintes économiques dans tous les pays, dans l'intention d'augmenter et de maintenir les investissements nationaux et les allocations de fonds pour les vaccins et la prestation de services de vaccination au fil du temps.</a:t>
            </a:r>
            <a:endParaRPr lang="en-US" b="0" dirty="0"/>
          </a:p>
        </p:txBody>
      </p:sp>
      <p:sp>
        <p:nvSpPr>
          <p:cNvPr id="4" name="Slide Number Placeholder 3"/>
          <p:cNvSpPr>
            <a:spLocks noGrp="1"/>
          </p:cNvSpPr>
          <p:nvPr>
            <p:ph type="sldNum" sz="quarter" idx="5"/>
          </p:nvPr>
        </p:nvSpPr>
        <p:spPr/>
        <p:txBody>
          <a:bodyPr/>
          <a:lstStyle/>
          <a:p>
            <a:fld id="{1BC6A41E-E73C-47CE-A0CD-5DA874E72747}" type="slidenum">
              <a:rPr lang="en-US" smtClean="0"/>
              <a:t>2</a:t>
            </a:fld>
            <a:endParaRPr lang="en-US"/>
          </a:p>
        </p:txBody>
      </p:sp>
    </p:spTree>
    <p:extLst>
      <p:ext uri="{BB962C8B-B14F-4D97-AF65-F5344CB8AC3E}">
        <p14:creationId xmlns:p14="http://schemas.microsoft.com/office/powerpoint/2010/main" val="841632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L'insuffisance du financement de la vaccination a des conséquences considérables. Lorsque le financement est insuffisant, c'est l'ensemble du programme de vaccination qui en pâtit.</a:t>
            </a:r>
          </a:p>
          <a:p>
            <a:endParaRPr lang="en-US" dirty="0"/>
          </a:p>
          <a:p>
            <a:r>
              <a:rPr lang="en-US" b="1" dirty="0"/>
              <a:t>Impacts sur la prestation de services - Retard ou annulation des activités de sensibilisation :</a:t>
            </a:r>
          </a:p>
          <a:p>
            <a:pPr marL="171450" indent="-171450">
              <a:buFont typeface="Arial" panose="020B0604020202020204" pitchFamily="34" charset="0"/>
              <a:buChar char="•"/>
            </a:pPr>
            <a:r>
              <a:rPr lang="en-US" dirty="0"/>
              <a:t>Le manque de financement adéquat peut entraîner l'annulation ou le report des services de proximité, en particulier dans les zones rurales ou difficiles d'accès.</a:t>
            </a:r>
          </a:p>
          <a:p>
            <a:pPr marL="171450" indent="-171450">
              <a:buFont typeface="Arial" panose="020B0604020202020204" pitchFamily="34" charset="0"/>
              <a:buChar char="•"/>
            </a:pPr>
            <a:r>
              <a:rPr lang="en-US" dirty="0"/>
              <a:t>Ces programmes sont essentiels pour garantir que les vaccins atteignent chaque enfant, en particulier ceux des communautés marginalisées ou mal desservies.</a:t>
            </a:r>
          </a:p>
          <a:p>
            <a:pPr marL="171450" indent="-171450">
              <a:buFont typeface="Arial" panose="020B0604020202020204" pitchFamily="34" charset="0"/>
              <a:buChar char="•"/>
            </a:pPr>
            <a:r>
              <a:rPr lang="en-US" dirty="0"/>
              <a:t>Lorsque ces services sont perturbés, nous constatons non seulement une baisse de la couverture, mais aussi des occasions manquées de prévenir les épidémies.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Comme le souligne cette diapositive, l'une des conséquences les plus graves d'un financement insuffisant est le retard dans l'achat des vaccins et les ruptures de stock qui en résultent au niveau national.</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En utilisant les données de Thrive 360 de janvier à juin 2024, nous pouvons voir que la plus grande partie du camembert (36%), le </a:t>
            </a:r>
            <a:r>
              <a:rPr lang="en-US" b="1" dirty="0"/>
              <a:t>retard ou l'inadéquation du financement gouvernemental </a:t>
            </a:r>
            <a:r>
              <a:rPr lang="en-US" dirty="0"/>
              <a:t>a été indiqué comme la principale raison des ruptures de stock de vaccins dans les magasins au niveau national/central. </a:t>
            </a:r>
          </a:p>
          <a:p>
            <a:pPr marL="171450" indent="-171450">
              <a:buFont typeface="Arial" panose="020B0604020202020204" pitchFamily="34" charset="0"/>
              <a:buChar char="•"/>
            </a:pPr>
            <a:r>
              <a:rPr lang="en-US" dirty="0"/>
              <a:t>Lorsque les fonds publics sont retardés, l'ensemble du processus d'achat est bloqué, ce qui entraîne des lacunes importantes dans l'approvisionnement en vaccins.</a:t>
            </a:r>
          </a:p>
          <a:p>
            <a:pPr marL="171450" indent="-171450">
              <a:buFont typeface="Arial" panose="020B0604020202020204" pitchFamily="34" charset="0"/>
              <a:buChar char="•"/>
            </a:pPr>
            <a:r>
              <a:rPr lang="en-US" dirty="0"/>
              <a:t>Il en résulte des ruptures de stock, en particulier dans les points de stockage centraux, qui se répercutent et perturbent la disponibilité des vaccins dans l'ensemble du pays.</a:t>
            </a:r>
          </a:p>
          <a:p>
            <a:pPr marL="171450" indent="-171450">
              <a:buFont typeface="Arial" panose="020B0604020202020204" pitchFamily="34" charset="0"/>
              <a:buChar char="•"/>
            </a:pPr>
            <a:r>
              <a:rPr lang="en-US" dirty="0"/>
              <a:t>Les retards dans l'approvisionnement signifient que les vaccins arrivent trop tard pour répondre à la demande, ce qui perturbe les services de vaccination.</a:t>
            </a:r>
          </a:p>
        </p:txBody>
      </p:sp>
      <p:sp>
        <p:nvSpPr>
          <p:cNvPr id="4" name="Slide Number Placeholder 3"/>
          <p:cNvSpPr>
            <a:spLocks noGrp="1"/>
          </p:cNvSpPr>
          <p:nvPr>
            <p:ph type="sldNum" sz="quarter" idx="5"/>
          </p:nvPr>
        </p:nvSpPr>
        <p:spPr/>
        <p:txBody>
          <a:bodyPr/>
          <a:lstStyle/>
          <a:p>
            <a:fld id="{1BC6A41E-E73C-47CE-A0CD-5DA874E72747}" type="slidenum">
              <a:rPr lang="en-US" smtClean="0"/>
              <a:t>4</a:t>
            </a:fld>
            <a:endParaRPr lang="en-US"/>
          </a:p>
        </p:txBody>
      </p:sp>
    </p:spTree>
    <p:extLst>
      <p:ext uri="{BB962C8B-B14F-4D97-AF65-F5344CB8AC3E}">
        <p14:creationId xmlns:p14="http://schemas.microsoft.com/office/powerpoint/2010/main" val="1840608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 nombreux pays, comme l'</a:t>
            </a:r>
            <a:r>
              <a:rPr lang="en-US" b="1" dirty="0"/>
              <a:t>Angola, le Burundi et le Congo</a:t>
            </a:r>
            <a:r>
              <a:rPr lang="en-US" dirty="0"/>
              <a:t>, ont toujours communiqué 100 % de leurs données de dépenses pour tous les indicateurs.</a:t>
            </a:r>
          </a:p>
          <a:p>
            <a:pPr marL="171450" indent="-171450">
              <a:buFont typeface="Arial" panose="020B0604020202020204" pitchFamily="34" charset="0"/>
              <a:buChar char="•"/>
            </a:pPr>
            <a:r>
              <a:rPr lang="en-US" dirty="0"/>
              <a:t>Cependant, des pays comme le </a:t>
            </a:r>
            <a:r>
              <a:rPr lang="en-US" b="1" dirty="0"/>
              <a:t>Cameroun, la République centrafricaine </a:t>
            </a:r>
            <a:r>
              <a:rPr lang="en-US" dirty="0"/>
              <a:t>et la </a:t>
            </a:r>
            <a:r>
              <a:rPr lang="en-US" b="1" dirty="0"/>
              <a:t>République démocratique du Congo </a:t>
            </a:r>
            <a:r>
              <a:rPr lang="en-US" dirty="0"/>
              <a:t>ont montré des améliorations notables ces dernières années, passant d'une déclaration incomplète à la fourniture de données complètes en 2022 et 2023. Cela témoigne d'un engagement croissant en faveur de la transparence des dépenses.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Importance d'un rapport complet</a:t>
            </a:r>
          </a:p>
          <a:p>
            <a:pPr marL="171450" indent="-171450">
              <a:buFont typeface="Arial" panose="020B0604020202020204" pitchFamily="34" charset="0"/>
              <a:buChar char="•"/>
            </a:pPr>
            <a:r>
              <a:rPr lang="en-US" b="1" dirty="0"/>
              <a:t>Pourquoi c'est important :</a:t>
            </a:r>
            <a:r>
              <a:rPr lang="en-US" dirty="0"/>
              <a:t> Des rapports complets sont essentiels pour comprendre comment les ressources sont allouées et pour garantir la transparence du financement de la vaccination.</a:t>
            </a:r>
          </a:p>
          <a:p>
            <a:pPr marL="171450" indent="-171450">
              <a:buFont typeface="Arial" panose="020B0604020202020204" pitchFamily="34" charset="0"/>
              <a:buChar char="•"/>
            </a:pPr>
            <a:r>
              <a:rPr lang="en-US" b="1" dirty="0"/>
              <a:t>Pour la politique :</a:t>
            </a:r>
            <a:r>
              <a:rPr lang="en-US" dirty="0"/>
              <a:t> Les pays où les rapports sont très complets permettent d'améliorer l'analyse des politiques, la planification des ressources et la prise de décision.</a:t>
            </a:r>
          </a:p>
          <a:p>
            <a:pPr marL="171450" indent="-171450">
              <a:buFont typeface="Arial" panose="020B0604020202020204" pitchFamily="34" charset="0"/>
              <a:buChar char="•"/>
            </a:pPr>
            <a:endParaRPr lang="en-US" b="1" dirty="0"/>
          </a:p>
          <a:p>
            <a:pPr marL="0" indent="0">
              <a:buFont typeface="Arial" panose="020B0604020202020204" pitchFamily="34" charset="0"/>
              <a:buNone/>
            </a:pPr>
            <a:r>
              <a:rPr lang="en-US" b="1" dirty="0"/>
              <a:t>Questions relatives à la qualité des données :</a:t>
            </a:r>
          </a:p>
          <a:p>
            <a:r>
              <a:rPr lang="en-US" dirty="0"/>
              <a:t>Malgré l'importance des rapports, le graphique de droite met en évidence d'</a:t>
            </a:r>
            <a:r>
              <a:rPr lang="en-US" b="1" dirty="0"/>
              <a:t>importantes fluctuations d'une année sur l'autre </a:t>
            </a:r>
            <a:r>
              <a:rPr lang="en-US" dirty="0"/>
              <a:t>dans les dépenses publiques déclarées pour les vaccins.</a:t>
            </a:r>
          </a:p>
          <a:p>
            <a:pPr marL="171450" indent="-171450">
              <a:buFont typeface="Arial" panose="020B0604020202020204" pitchFamily="34" charset="0"/>
              <a:buChar char="•"/>
            </a:pPr>
            <a:r>
              <a:rPr lang="en-US" dirty="0"/>
              <a:t>Par exemple, </a:t>
            </a:r>
            <a:r>
              <a:rPr lang="en-US" b="1" dirty="0"/>
              <a:t>le Cameroun </a:t>
            </a:r>
            <a:r>
              <a:rPr lang="en-US" dirty="0"/>
              <a:t>affiche une augmentation massive de 164 % des dépenses déclarées entre 2022 et 2023, tandis que l</a:t>
            </a:r>
            <a:r>
              <a:rPr lang="en-US" b="1" dirty="0"/>
              <a:t>'Angola </a:t>
            </a:r>
            <a:r>
              <a:rPr lang="en-US" dirty="0"/>
              <a:t>enregistre une forte baisse de -44 % et le </a:t>
            </a:r>
            <a:r>
              <a:rPr lang="en-US" b="1" dirty="0"/>
              <a:t>Congo </a:t>
            </a:r>
            <a:r>
              <a:rPr lang="en-US" b="0" dirty="0"/>
              <a:t>une baisse de 67 %</a:t>
            </a:r>
            <a:r>
              <a:rPr lang="en-US" dirty="0"/>
              <a:t>.</a:t>
            </a:r>
          </a:p>
          <a:p>
            <a:pPr marL="171450" indent="-171450">
              <a:buFont typeface="Arial" panose="020B0604020202020204" pitchFamily="34" charset="0"/>
              <a:buChar char="•"/>
            </a:pPr>
            <a:r>
              <a:rPr lang="en-US" b="1" dirty="0"/>
              <a:t>Inquiétude :</a:t>
            </a:r>
            <a:r>
              <a:rPr lang="en-US" dirty="0"/>
              <a:t> Ces fluctuations importantes soulèvent des inquiétudes quant à la qualité des données rapportées. Elles peuvent être le résultat de pratiques de collecte de données incohérentes.</a:t>
            </a:r>
          </a:p>
          <a:p>
            <a:pPr marL="171450" indent="-171450">
              <a:buFont typeface="Arial" panose="020B0604020202020204" pitchFamily="34" charset="0"/>
              <a:buChar char="•"/>
            </a:pPr>
            <a:r>
              <a:rPr lang="en-US" dirty="0"/>
              <a:t>Ces variations importantes dans les dépenses déclarées suggèrent des problèmes potentiels de qualité des données, qui doivent être résolus pour garantir l'exactitude et la fiabilité des données du CCR.</a:t>
            </a:r>
          </a:p>
          <a:p>
            <a:pPr marL="171450" indent="-171450">
              <a:buFont typeface="Arial" panose="020B0604020202020204" pitchFamily="34" charset="0"/>
              <a:buChar char="•"/>
            </a:pPr>
            <a:r>
              <a:rPr lang="en-US" dirty="0"/>
              <a:t>Dans certains cas, les fluctuations peuvent être attribuées à des changements dans la manière dont les pays suivent ou déclarent leurs dépenses. Mais les fluctuations inexpliquées, surtout lorsqu'elles sont aussi importantes, peuvent entraver l'efficacité de l'analyse politique et de la planification financière.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Si les améliorations apportées à l'exhaustivité des rapports sont encourageantes, les fluctuations dans les rapports sur les dépenses indiquent que nous devons travailler à l'amélioration de la cohérence et de la fiabilité des données.</a:t>
            </a:r>
          </a:p>
        </p:txBody>
      </p:sp>
      <p:sp>
        <p:nvSpPr>
          <p:cNvPr id="4" name="Slide Number Placeholder 3"/>
          <p:cNvSpPr>
            <a:spLocks noGrp="1"/>
          </p:cNvSpPr>
          <p:nvPr>
            <p:ph type="sldNum" sz="quarter" idx="5"/>
          </p:nvPr>
        </p:nvSpPr>
        <p:spPr/>
        <p:txBody>
          <a:bodyPr/>
          <a:lstStyle/>
          <a:p>
            <a:fld id="{1BC6A41E-E73C-47CE-A0CD-5DA874E72747}" type="slidenum">
              <a:rPr lang="en-US" smtClean="0"/>
              <a:t>5</a:t>
            </a:fld>
            <a:endParaRPr lang="en-US"/>
          </a:p>
        </p:txBody>
      </p:sp>
    </p:spTree>
    <p:extLst>
      <p:ext uri="{BB962C8B-B14F-4D97-AF65-F5344CB8AC3E}">
        <p14:creationId xmlns:p14="http://schemas.microsoft.com/office/powerpoint/2010/main" val="3419703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Stratégie globale :</a:t>
            </a:r>
          </a:p>
          <a:p>
            <a:pPr marL="171450" indent="-171450">
              <a:buFont typeface="Arial" panose="020B0604020202020204" pitchFamily="34" charset="0"/>
              <a:buChar char="•"/>
            </a:pPr>
            <a:r>
              <a:rPr lang="en-US" dirty="0"/>
              <a:t>Cette stratégie mondiale vise à améliorer la collecte, la communication et l'utilisation des données relatives au budget et aux dépenses de vaccination.</a:t>
            </a:r>
          </a:p>
          <a:p>
            <a:pPr marL="171450" indent="-171450">
              <a:buFont typeface="Arial" panose="020B0604020202020204" pitchFamily="34" charset="0"/>
              <a:buChar char="•"/>
            </a:pPr>
            <a:r>
              <a:rPr lang="en-US" dirty="0"/>
              <a:t>L'objectif global est d'améliorer la prise de décision et d'assurer un financement durable des programmes de vaccination.</a:t>
            </a:r>
          </a:p>
          <a:p>
            <a:pPr marL="171450" indent="-171450">
              <a:buFont typeface="Arial" panose="020B0604020202020204" pitchFamily="34" charset="0"/>
              <a:buChar char="•"/>
            </a:pPr>
            <a:endParaRPr lang="en-US" b="0" dirty="0"/>
          </a:p>
          <a:p>
            <a:r>
              <a:rPr lang="en-US" b="1" dirty="0"/>
              <a:t>Objectif 1 :</a:t>
            </a:r>
            <a:endParaRPr lang="en-US" dirty="0"/>
          </a:p>
          <a:p>
            <a:pPr marL="171450" indent="-171450">
              <a:buFont typeface="Arial" panose="020B0604020202020204" pitchFamily="34" charset="0"/>
              <a:buChar char="•"/>
            </a:pPr>
            <a:r>
              <a:rPr lang="en-US" dirty="0"/>
              <a:t>Améliorer l'accès des décideurs politiques aux données relatives au budget et aux dépenses de vaccination.</a:t>
            </a:r>
          </a:p>
          <a:p>
            <a:pPr marL="171450" indent="-171450">
              <a:buFont typeface="Arial" panose="020B0604020202020204" pitchFamily="34" charset="0"/>
              <a:buChar char="•"/>
            </a:pPr>
            <a:r>
              <a:rPr lang="en-US" dirty="0"/>
              <a:t>Permettre des décisions fondées sur des données et plaider en faveur d'allocations budgétaires suffisantes.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Objectif 2 :</a:t>
            </a:r>
          </a:p>
          <a:p>
            <a:pPr marL="171450" indent="-171450">
              <a:buFont typeface="Arial" panose="020B0604020202020204" pitchFamily="34" charset="0"/>
              <a:buChar char="•"/>
            </a:pPr>
            <a:r>
              <a:rPr lang="en-US" dirty="0"/>
              <a:t>Encourager les partenaires mondiaux à s'engager à partager les données financières.</a:t>
            </a:r>
          </a:p>
          <a:p>
            <a:pPr marL="171450" indent="-171450">
              <a:buFont typeface="Arial" panose="020B0604020202020204" pitchFamily="34" charset="0"/>
              <a:buChar char="•"/>
            </a:pPr>
            <a:r>
              <a:rPr lang="en-US" dirty="0"/>
              <a:t>Assurer la transparence et la collaboration entre les parties prenantes.</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1" dirty="0"/>
              <a:t>Objectif 3 :</a:t>
            </a:r>
          </a:p>
          <a:p>
            <a:pPr marL="171450" indent="-171450">
              <a:buFont typeface="Arial" panose="020B0604020202020204" pitchFamily="34" charset="0"/>
              <a:buChar char="•"/>
            </a:pPr>
            <a:r>
              <a:rPr lang="en-US" dirty="0"/>
              <a:t>Se concentrer sur le développement et le maintien de bases de données publiques mondiales sur la vaccination.</a:t>
            </a:r>
          </a:p>
          <a:p>
            <a:pPr marL="171450" indent="-171450">
              <a:buFont typeface="Arial" panose="020B0604020202020204" pitchFamily="34" charset="0"/>
              <a:buChar char="•"/>
            </a:pPr>
            <a:r>
              <a:rPr lang="en-US" b="1" dirty="0"/>
              <a:t>Renforcer les systèmes nationaux pour améliorer la transparence des données.</a:t>
            </a:r>
          </a:p>
          <a:p>
            <a:pPr marL="0" indent="0">
              <a:buFont typeface="Arial" panose="020B0604020202020204" pitchFamily="34" charset="0"/>
              <a:buNone/>
            </a:pPr>
            <a:endParaRPr lang="en-US" b="1" dirty="0"/>
          </a:p>
          <a:p>
            <a:pPr marL="0" indent="0">
              <a:buFont typeface="Arial" panose="020B0604020202020204" pitchFamily="34" charset="0"/>
              <a:buNone/>
            </a:pPr>
            <a:r>
              <a:rPr lang="en-US" dirty="0"/>
              <a:t>Si nous pouvons soutenir le renforcement des systèmes nationaux au niveau mondial, l'engagement des pays est essentiel pour garantir l'efficacité de la communication des données et la transparence.</a:t>
            </a:r>
            <a:endParaRPr lang="en-US" b="1" dirty="0"/>
          </a:p>
        </p:txBody>
      </p:sp>
      <p:sp>
        <p:nvSpPr>
          <p:cNvPr id="4" name="Slide Number Placeholder 3"/>
          <p:cNvSpPr>
            <a:spLocks noGrp="1"/>
          </p:cNvSpPr>
          <p:nvPr>
            <p:ph type="sldNum" sz="quarter" idx="5"/>
          </p:nvPr>
        </p:nvSpPr>
        <p:spPr/>
        <p:txBody>
          <a:bodyPr/>
          <a:lstStyle/>
          <a:p>
            <a:fld id="{1BC6A41E-E73C-47CE-A0CD-5DA874E72747}" type="slidenum">
              <a:rPr lang="en-US" smtClean="0"/>
              <a:t>6</a:t>
            </a:fld>
            <a:endParaRPr lang="en-US"/>
          </a:p>
        </p:txBody>
      </p:sp>
    </p:spTree>
    <p:extLst>
      <p:ext uri="{BB962C8B-B14F-4D97-AF65-F5344CB8AC3E}">
        <p14:creationId xmlns:p14="http://schemas.microsoft.com/office/powerpoint/2010/main" val="1794409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Pour respecter l'</a:t>
            </a:r>
            <a:r>
              <a:rPr lang="en-US" b="1" dirty="0"/>
              <a:t>engagement n° 2 de l'IDA</a:t>
            </a:r>
            <a:r>
              <a:rPr lang="en-US" dirty="0"/>
              <a:t>, il faut mettre davantage l'accent sur le </a:t>
            </a:r>
            <a:r>
              <a:rPr lang="en-US" b="1" dirty="0"/>
              <a:t>suivi </a:t>
            </a:r>
            <a:r>
              <a:rPr lang="en-US" dirty="0"/>
              <a:t>et la </a:t>
            </a:r>
            <a:r>
              <a:rPr lang="en-US" b="1" dirty="0"/>
              <a:t>notification des </a:t>
            </a:r>
            <a:r>
              <a:rPr lang="en-US" dirty="0"/>
              <a:t>budgets et des dépenses de vaccination.</a:t>
            </a:r>
          </a:p>
          <a:p>
            <a:pPr marL="171450" indent="-171450">
              <a:buFont typeface="Arial" panose="020B0604020202020204" pitchFamily="34" charset="0"/>
              <a:buChar char="•"/>
            </a:pPr>
            <a:r>
              <a:rPr lang="en-US" dirty="0"/>
              <a:t>Pour améliorer la qualité des rapports sur les indicateurs de financement de la FRJ, il est essentiel de collaborer au-delà du programme PEV et de travailler en étroite collaboration avec d'autres départements clés.</a:t>
            </a:r>
          </a:p>
          <a:p>
            <a:endParaRPr lang="en-US" b="1" dirty="0"/>
          </a:p>
          <a:p>
            <a:r>
              <a:rPr lang="en-US" b="1" dirty="0"/>
              <a:t>Collaborer avec le ministère de la santé :</a:t>
            </a:r>
            <a:endParaRPr lang="en-US" dirty="0"/>
          </a:p>
          <a:p>
            <a:pPr marL="171450" indent="-171450">
              <a:buFont typeface="Arial" panose="020B0604020202020204" pitchFamily="34" charset="0"/>
              <a:buChar char="•"/>
            </a:pPr>
            <a:r>
              <a:rPr lang="en-US" dirty="0"/>
              <a:t>Nous devons impliquer des départements tels que les </a:t>
            </a:r>
            <a:r>
              <a:rPr lang="en-US" b="1" dirty="0"/>
              <a:t>départements du budget/planification </a:t>
            </a:r>
            <a:r>
              <a:rPr lang="en-US" dirty="0"/>
              <a:t>et des </a:t>
            </a:r>
            <a:r>
              <a:rPr lang="en-US" b="1" dirty="0"/>
              <a:t>finances </a:t>
            </a:r>
            <a:r>
              <a:rPr lang="en-US" dirty="0"/>
              <a:t>au sein du ministère de la santé.</a:t>
            </a:r>
          </a:p>
          <a:p>
            <a:pPr marL="171450" indent="-171450">
              <a:buFont typeface="Arial" panose="020B0604020202020204" pitchFamily="34" charset="0"/>
              <a:buChar char="•"/>
            </a:pPr>
            <a:r>
              <a:rPr lang="en-US" dirty="0"/>
              <a:t>Ces départements détiennent des données financières cruciales qui doivent être intégrées dans nos rapports sur la vaccination.</a:t>
            </a:r>
          </a:p>
          <a:p>
            <a:endParaRPr lang="en-US" b="1" dirty="0"/>
          </a:p>
          <a:p>
            <a:r>
              <a:rPr lang="en-US" b="1" dirty="0"/>
              <a:t>Impliquer le ministère des finances :</a:t>
            </a:r>
            <a:endParaRPr lang="en-US" dirty="0"/>
          </a:p>
          <a:p>
            <a:pPr marL="171450" indent="-171450">
              <a:buFont typeface="Arial" panose="020B0604020202020204" pitchFamily="34" charset="0"/>
              <a:buChar char="•"/>
            </a:pPr>
            <a:r>
              <a:rPr lang="en-US" dirty="0"/>
              <a:t>Une coordination étroite avec le </a:t>
            </a:r>
            <a:r>
              <a:rPr lang="en-US" b="1" dirty="0"/>
              <a:t>ministère des Finances </a:t>
            </a:r>
            <a:r>
              <a:rPr lang="en-US" dirty="0"/>
              <a:t>est essentielle pour garantir l'exactitude et la solidité des rapports sur les dépenses de vaccination.</a:t>
            </a:r>
          </a:p>
          <a:p>
            <a:pPr marL="171450" indent="-171450">
              <a:buFont typeface="Arial" panose="020B0604020202020204" pitchFamily="34" charset="0"/>
              <a:buChar char="•"/>
            </a:pPr>
            <a:r>
              <a:rPr lang="en-US" dirty="0"/>
              <a:t>Ils jouent un rôle clé en fournissant la surveillance financière et les données nécessaires.</a:t>
            </a:r>
          </a:p>
          <a:p>
            <a:endParaRPr lang="en-US" b="1" dirty="0"/>
          </a:p>
          <a:p>
            <a:r>
              <a:rPr lang="en-US" b="1" dirty="0"/>
              <a:t>Coordonner avec les partenaires :</a:t>
            </a:r>
            <a:endParaRPr lang="en-US" dirty="0"/>
          </a:p>
          <a:p>
            <a:pPr marL="171450" indent="-171450">
              <a:buFont typeface="Arial" panose="020B0604020202020204" pitchFamily="34" charset="0"/>
              <a:buChar char="•"/>
            </a:pPr>
            <a:r>
              <a:rPr lang="en-US" dirty="0"/>
              <a:t>La collaboration avec les </a:t>
            </a:r>
            <a:r>
              <a:rPr lang="en-US" b="1" dirty="0"/>
              <a:t>partenaires du développement de la vaccination </a:t>
            </a:r>
            <a:r>
              <a:rPr lang="en-US" dirty="0"/>
              <a:t>est essentielle pour garantir la transparence et la cohérence des données entre toutes les parties prenantes.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BC6A41E-E73C-47CE-A0CD-5DA874E72747}" type="slidenum">
              <a:rPr lang="en-US" smtClean="0"/>
              <a:t>7</a:t>
            </a:fld>
            <a:endParaRPr lang="en-US"/>
          </a:p>
        </p:txBody>
      </p:sp>
    </p:spTree>
    <p:extLst>
      <p:ext uri="{BB962C8B-B14F-4D97-AF65-F5344CB8AC3E}">
        <p14:creationId xmlns:p14="http://schemas.microsoft.com/office/powerpoint/2010/main" val="3230621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C6A41E-E73C-47CE-A0CD-5DA874E72747}" type="slidenum">
              <a:rPr lang="en-US" smtClean="0"/>
              <a:t>8</a:t>
            </a:fld>
            <a:endParaRPr lang="en-US"/>
          </a:p>
        </p:txBody>
      </p:sp>
    </p:spTree>
    <p:extLst>
      <p:ext uri="{BB962C8B-B14F-4D97-AF65-F5344CB8AC3E}">
        <p14:creationId xmlns:p14="http://schemas.microsoft.com/office/powerpoint/2010/main" val="10953567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7.emf"/><Relationship Id="rId4" Type="http://schemas.openxmlformats.org/officeDocument/2006/relationships/tags" Target="../tags/tag4.xml"/><Relationship Id="rId9" Type="http://schemas.openxmlformats.org/officeDocument/2006/relationships/oleObject" Target="../embeddings/oleObject1.bin"/></Relationships>
</file>

<file path=ppt/slideLayouts/_rels/slideLayout19.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0.xml"/><Relationship Id="rId7"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10.png"/><Relationship Id="rId5" Type="http://schemas.openxmlformats.org/officeDocument/2006/relationships/tags" Target="../tags/tag12.xml"/><Relationship Id="rId10" Type="http://schemas.openxmlformats.org/officeDocument/2006/relationships/image" Target="../media/image9.wmf"/><Relationship Id="rId4" Type="http://schemas.openxmlformats.org/officeDocument/2006/relationships/tags" Target="../tags/tag11.xml"/><Relationship Id="rId9"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71D374-7CC4-E981-034B-027A0902AD25}"/>
              </a:ext>
            </a:extLst>
          </p:cNvPr>
          <p:cNvSpPr/>
          <p:nvPr userDrawn="1"/>
        </p:nvSpPr>
        <p:spPr>
          <a:xfrm>
            <a:off x="-50066" y="-19739"/>
            <a:ext cx="2528797" cy="6897478"/>
          </a:xfrm>
          <a:prstGeom prst="rect">
            <a:avLst/>
          </a:prstGeom>
          <a:gradFill flip="none" rotWithShape="1">
            <a:gsLst>
              <a:gs pos="87000">
                <a:schemeClr val="bg1">
                  <a:lumMod val="97000"/>
                  <a:lumOff val="3000"/>
                </a:schemeClr>
              </a:gs>
              <a:gs pos="100000">
                <a:srgbClr val="336C9C"/>
              </a:gs>
              <a:gs pos="99000">
                <a:srgbClr val="2B527F"/>
              </a:gs>
              <a:gs pos="0">
                <a:srgbClr val="3A85B9"/>
              </a:gs>
              <a:gs pos="61000">
                <a:srgbClr val="2B527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Medium" panose="02000000000000000000" pitchFamily="2" charset="0"/>
              <a:ea typeface="Roboto Medium" panose="02000000000000000000" pitchFamily="2" charset="0"/>
            </a:endParaRPr>
          </a:p>
        </p:txBody>
      </p:sp>
      <p:sp>
        <p:nvSpPr>
          <p:cNvPr id="5" name="Footer Placeholder 4">
            <a:extLst>
              <a:ext uri="{FF2B5EF4-FFF2-40B4-BE49-F238E27FC236}">
                <a16:creationId xmlns:a16="http://schemas.microsoft.com/office/drawing/2014/main" id="{BE51002A-CC3E-18E0-7DF5-D760A39BFE6A}"/>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 name="Slide Number Placeholder 5">
            <a:extLst>
              <a:ext uri="{FF2B5EF4-FFF2-40B4-BE49-F238E27FC236}">
                <a16:creationId xmlns:a16="http://schemas.microsoft.com/office/drawing/2014/main" id="{41BCD142-D704-4EEE-2B49-344750965E6E}"/>
              </a:ext>
            </a:extLst>
          </p:cNvPr>
          <p:cNvSpPr>
            <a:spLocks noGrp="1"/>
          </p:cNvSpPr>
          <p:nvPr>
            <p:ph type="sldNum" sz="quarter" idx="12"/>
          </p:nvPr>
        </p:nvSpPr>
        <p:spPr/>
        <p:txBody>
          <a:bodyPr/>
          <a:lstStyle/>
          <a:p>
            <a:fld id="{868A4626-453D-4943-B479-D8E5B3B92767}" type="slidenum">
              <a:rPr lang="en-GB" smtClean="0"/>
              <a:t>‹#›</a:t>
            </a:fld>
            <a:endParaRPr lang="en-GB"/>
          </a:p>
        </p:txBody>
      </p:sp>
      <p:sp>
        <p:nvSpPr>
          <p:cNvPr id="2" name="Title 1">
            <a:extLst>
              <a:ext uri="{FF2B5EF4-FFF2-40B4-BE49-F238E27FC236}">
                <a16:creationId xmlns:a16="http://schemas.microsoft.com/office/drawing/2014/main" id="{382FD01F-F0DF-FB5B-1241-B7D7617EE205}"/>
              </a:ext>
            </a:extLst>
          </p:cNvPr>
          <p:cNvSpPr>
            <a:spLocks noGrp="1"/>
          </p:cNvSpPr>
          <p:nvPr>
            <p:ph type="ctrTitle" hasCustomPrompt="1"/>
          </p:nvPr>
        </p:nvSpPr>
        <p:spPr>
          <a:xfrm>
            <a:off x="2478731" y="805326"/>
            <a:ext cx="8760438" cy="2269939"/>
          </a:xfrm>
        </p:spPr>
        <p:txBody>
          <a:bodyPr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3400" b="1" i="0">
                <a:solidFill>
                  <a:schemeClr val="accent1">
                    <a:lumMod val="75000"/>
                  </a:schemeClr>
                </a:solidFill>
                <a:latin typeface="Roboto Condensed" panose="02000000000000000000" pitchFamily="2" charset="0"/>
                <a:ea typeface="Roboto Condensed" panose="02000000000000000000" pitchFamily="2" charset="0"/>
              </a:defRPr>
            </a:lvl1pPr>
          </a:lstStyle>
          <a:p>
            <a:r>
              <a:rPr lang="en-US" dirty="0"/>
              <a:t>REUNION DES DIRECTEURS DU PROGRAMME ELARGI DE VACCINATION DE L’AFRIQUE CENTRALE, KINSHASA, 2024</a:t>
            </a:r>
          </a:p>
        </p:txBody>
      </p:sp>
      <p:sp>
        <p:nvSpPr>
          <p:cNvPr id="3" name="Subtitle 2">
            <a:extLst>
              <a:ext uri="{FF2B5EF4-FFF2-40B4-BE49-F238E27FC236}">
                <a16:creationId xmlns:a16="http://schemas.microsoft.com/office/drawing/2014/main" id="{2EF6F0EE-03DC-DE1D-9519-7C3BBC2E3AFF}"/>
              </a:ext>
            </a:extLst>
          </p:cNvPr>
          <p:cNvSpPr>
            <a:spLocks noGrp="1"/>
          </p:cNvSpPr>
          <p:nvPr>
            <p:ph type="subTitle" idx="1" hasCustomPrompt="1"/>
          </p:nvPr>
        </p:nvSpPr>
        <p:spPr>
          <a:xfrm>
            <a:off x="2478731" y="3292840"/>
            <a:ext cx="9144000" cy="2546805"/>
          </a:xfrm>
        </p:spPr>
        <p:txBody>
          <a:bodyPr/>
          <a:lstStyle>
            <a:lvl1pPr marL="0" indent="0" algn="l">
              <a:buNone/>
              <a:defRPr sz="2400">
                <a:solidFill>
                  <a:srgbClr val="2D5497"/>
                </a:solidFill>
                <a:latin typeface="Roboto Medium" panose="02000000000000000000" pitchFamily="2" charset="0"/>
                <a:ea typeface="Roboto Medium"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Session:</a:t>
            </a:r>
          </a:p>
          <a:p>
            <a:r>
              <a:rPr lang="fr-FR" dirty="0"/>
              <a:t>Pays: </a:t>
            </a:r>
          </a:p>
          <a:p>
            <a:r>
              <a:rPr lang="fr-FR" dirty="0"/>
              <a:t>Présentateur : </a:t>
            </a:r>
          </a:p>
          <a:p>
            <a:r>
              <a:rPr lang="fr-FR" dirty="0"/>
              <a:t>Date: </a:t>
            </a:r>
          </a:p>
        </p:txBody>
      </p:sp>
      <p:pic>
        <p:nvPicPr>
          <p:cNvPr id="11" name="Picture 10" descr="A logo with text on it&#10;&#10;Description automatically generated">
            <a:extLst>
              <a:ext uri="{FF2B5EF4-FFF2-40B4-BE49-F238E27FC236}">
                <a16:creationId xmlns:a16="http://schemas.microsoft.com/office/drawing/2014/main" id="{F4739959-D8C1-6B00-FB07-1F51AC606C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4496" y="5389675"/>
            <a:ext cx="2328862" cy="963571"/>
          </a:xfrm>
          <a:prstGeom prst="rect">
            <a:avLst/>
          </a:prstGeom>
        </p:spPr>
      </p:pic>
      <p:sp>
        <p:nvSpPr>
          <p:cNvPr id="8" name="Text Placeholder 2">
            <a:extLst>
              <a:ext uri="{FF2B5EF4-FFF2-40B4-BE49-F238E27FC236}">
                <a16:creationId xmlns:a16="http://schemas.microsoft.com/office/drawing/2014/main" id="{0035FABF-6939-C622-48BC-C78451152766}"/>
              </a:ext>
            </a:extLst>
          </p:cNvPr>
          <p:cNvSpPr>
            <a:spLocks noGrp="1"/>
          </p:cNvSpPr>
          <p:nvPr>
            <p:ph type="body" idx="13" hasCustomPrompt="1"/>
          </p:nvPr>
        </p:nvSpPr>
        <p:spPr>
          <a:xfrm>
            <a:off x="2478731" y="6052674"/>
            <a:ext cx="9144000" cy="515153"/>
          </a:xfrm>
        </p:spPr>
        <p:txBody>
          <a:bodyPr>
            <a:normAutofit/>
          </a:bodyPr>
          <a:lstStyle>
            <a:lvl1pPr marL="0" indent="0">
              <a:buNone/>
              <a:defRPr sz="1300" b="1" i="1">
                <a:solidFill>
                  <a:srgbClr val="C00000"/>
                </a:solidFill>
                <a:latin typeface="Aptos" panose="020B0004020202020204" pitchFamily="34" charset="0"/>
                <a:ea typeface="Roboto Condensed" panose="02000000000000000000" pitchFamily="2" charset="0"/>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Envoyer</a:t>
            </a:r>
            <a:r>
              <a:rPr lang="en-GB" dirty="0"/>
              <a:t> la </a:t>
            </a:r>
            <a:r>
              <a:rPr lang="en-GB" dirty="0" err="1"/>
              <a:t>présentation</a:t>
            </a:r>
            <a:r>
              <a:rPr lang="en-GB" dirty="0"/>
              <a:t> </a:t>
            </a:r>
            <a:r>
              <a:rPr lang="en-GB" dirty="0" err="1"/>
              <a:t>avant</a:t>
            </a:r>
            <a:r>
              <a:rPr lang="en-GB" dirty="0"/>
              <a:t> le 30 </a:t>
            </a:r>
            <a:r>
              <a:rPr lang="en-GB" dirty="0" err="1"/>
              <a:t>août</a:t>
            </a:r>
            <a:r>
              <a:rPr lang="en-GB" dirty="0"/>
              <a:t> 2024 à mail du </a:t>
            </a:r>
            <a:r>
              <a:rPr lang="en-GB" dirty="0" err="1"/>
              <a:t>secrétariat@who.int</a:t>
            </a:r>
            <a:r>
              <a:rPr lang="en-GB" dirty="0"/>
              <a:t> </a:t>
            </a:r>
          </a:p>
        </p:txBody>
      </p:sp>
      <p:pic>
        <p:nvPicPr>
          <p:cNvPr id="12" name="Picture 11">
            <a:extLst>
              <a:ext uri="{FF2B5EF4-FFF2-40B4-BE49-F238E27FC236}">
                <a16:creationId xmlns:a16="http://schemas.microsoft.com/office/drawing/2014/main" id="{B7C0B0AF-43DA-6A32-37FF-D76DE1D97B6F}"/>
              </a:ext>
            </a:extLst>
          </p:cNvPr>
          <p:cNvPicPr>
            <a:picLocks noChangeAspect="1"/>
          </p:cNvPicPr>
          <p:nvPr userDrawn="1"/>
        </p:nvPicPr>
        <p:blipFill>
          <a:blip r:embed="rId3">
            <a:alphaModFix amt="20000"/>
          </a:blip>
          <a:stretch>
            <a:fillRect/>
          </a:stretch>
        </p:blipFill>
        <p:spPr>
          <a:xfrm>
            <a:off x="2478731" y="0"/>
            <a:ext cx="12575739" cy="6877739"/>
          </a:xfrm>
          <a:prstGeom prst="rect">
            <a:avLst/>
          </a:prstGeom>
          <a:effectLst>
            <a:outerShdw dist="50800" dir="300000" sx="1000" sy="1000" algn="ctr" rotWithShape="0">
              <a:schemeClr val="tx1"/>
            </a:outerShdw>
            <a:reflection endPos="0" dist="50800" dir="5400000" sy="-100000" algn="bl" rotWithShape="0"/>
          </a:effectLst>
        </p:spPr>
      </p:pic>
      <p:pic>
        <p:nvPicPr>
          <p:cNvPr id="4" name="Picture 3" descr="A black and white map&#10;&#10;Description automatically generated">
            <a:extLst>
              <a:ext uri="{FF2B5EF4-FFF2-40B4-BE49-F238E27FC236}">
                <a16:creationId xmlns:a16="http://schemas.microsoft.com/office/drawing/2014/main" id="{A0C5799D-4916-AA3C-C0A0-11B3570358E7}"/>
              </a:ext>
            </a:extLst>
          </p:cNvPr>
          <p:cNvPicPr>
            <a:picLocks noChangeAspect="1"/>
          </p:cNvPicPr>
          <p:nvPr userDrawn="1"/>
        </p:nvPicPr>
        <p:blipFill rotWithShape="1">
          <a:blip r:embed="rId4"/>
          <a:srcRect l="19036" r="13438"/>
          <a:stretch/>
        </p:blipFill>
        <p:spPr>
          <a:xfrm>
            <a:off x="41103" y="124906"/>
            <a:ext cx="1823455" cy="2950359"/>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17035525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lgn="ctr">
              <a:defRPr sz="6000" b="1" i="0">
                <a:latin typeface="Roboto Condensed" panose="02000000000000000000" pitchFamily="2" charset="0"/>
                <a:ea typeface="Roboto Condensed" panose="02000000000000000000" pitchFamily="2" charset="0"/>
                <a:cs typeface="Calibri" panose="020F0502020204030204" pitchFamily="34" charset="0"/>
              </a:defRPr>
            </a:lvl1pPr>
          </a:lstStyle>
          <a:p>
            <a:r>
              <a:rPr lang="en-GB" dirty="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1">
                <a:solidFill>
                  <a:schemeClr val="tx1">
                    <a:tint val="75000"/>
                  </a:schemeClr>
                </a:solidFill>
                <a:latin typeface="Roboto Condensed" panose="02000000000000000000" pitchFamily="2" charset="0"/>
                <a:ea typeface="Roboto Condensed" panose="02000000000000000000" pitchFamily="2"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Poppins" pitchFamily="2" charset="77"/>
              </a:defRPr>
            </a:lvl1pPr>
          </a:lstStyle>
          <a:p>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Poppins" pitchFamily="2" charset="77"/>
              </a:defRPr>
            </a:lvl1p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3538942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i="0">
                <a:latin typeface="Roboto Condensed" panose="02000000000000000000" pitchFamily="2" charset="0"/>
                <a:ea typeface="Roboto Condensed" panose="02000000000000000000" pitchFamily="2" charset="0"/>
                <a:cs typeface="Calibri" panose="020F0502020204030204" pitchFamily="34" charset="0"/>
              </a:defRPr>
            </a:lvl1pPr>
          </a:lstStyle>
          <a:p>
            <a:r>
              <a:rPr lang="en-GB" dirty="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a:defRPr b="0" i="0">
                <a:latin typeface="Roboto Condensed" panose="02000000000000000000" pitchFamily="2" charset="0"/>
                <a:ea typeface="Roboto Condensed" panose="02000000000000000000" pitchFamily="2"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a:defRPr b="0" i="0">
                <a:latin typeface="Roboto Condensed" panose="02000000000000000000" pitchFamily="2" charset="0"/>
                <a:ea typeface="Roboto Condensed" panose="02000000000000000000" pitchFamily="2"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1062137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668337"/>
            <a:ext cx="10515600" cy="1022351"/>
          </a:xfrm>
        </p:spPr>
        <p:txBody>
          <a:bodyPr>
            <a:normAutofit/>
          </a:bodyPr>
          <a:lstStyle>
            <a:lvl1pPr>
              <a:defRPr sz="3600" b="1" i="0">
                <a:latin typeface="Calibri" panose="020F0502020204030204" pitchFamily="34" charset="0"/>
                <a:cs typeface="Calibri" panose="020F0502020204030204" pitchFamily="34" charset="0"/>
              </a:defRPr>
            </a:lvl1pPr>
          </a:lstStyle>
          <a:p>
            <a:r>
              <a:rPr lang="en-GB" dirty="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Roboto Condensed" panose="02000000000000000000" pitchFamily="2" charset="0"/>
                <a:ea typeface="Roboto Condensed" panose="02000000000000000000" pitchFamily="2"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a:defRPr b="0" i="0">
                <a:latin typeface="Roboto Condensed" panose="02000000000000000000" pitchFamily="2" charset="0"/>
                <a:ea typeface="Roboto Condensed" panose="02000000000000000000" pitchFamily="2" charset="0"/>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600" b="0" i="0">
                <a:latin typeface="Roboto Condensed" panose="02000000000000000000" pitchFamily="2" charset="0"/>
                <a:ea typeface="Roboto Condensed" panose="02000000000000000000" pitchFamily="2"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a:defRPr b="0" i="0">
                <a:latin typeface="Roboto Condensed" panose="02000000000000000000" pitchFamily="2" charset="0"/>
                <a:ea typeface="Roboto Condensed" panose="02000000000000000000" pitchFamily="2" charset="0"/>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2634695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30017"/>
            <a:ext cx="10515600" cy="1325563"/>
          </a:xfrm>
        </p:spPr>
        <p:txBody>
          <a:bodyPr>
            <a:normAutofit/>
          </a:bodyPr>
          <a:lstStyle>
            <a:lvl1pPr>
              <a:defRPr sz="3600" b="1" i="0">
                <a:latin typeface="Roboto Condensed" panose="02000000000000000000" pitchFamily="2" charset="0"/>
                <a:ea typeface="Roboto Condensed" panose="02000000000000000000" pitchFamily="2" charset="0"/>
                <a:cs typeface="Calibri" panose="020F0502020204030204" pitchFamily="34" charset="0"/>
              </a:defRPr>
            </a:lvl1pPr>
          </a:lstStyle>
          <a:p>
            <a:r>
              <a:rPr lang="en-GB" dirty="0"/>
              <a:t>CLICK TO EDIT MASTER TITLE STYLE</a:t>
            </a:r>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2592777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6611" y="727023"/>
            <a:ext cx="3932237" cy="1600200"/>
          </a:xfrm>
          <a:solidFill>
            <a:schemeClr val="accent1">
              <a:lumMod val="20000"/>
              <a:lumOff val="80000"/>
            </a:schemeClr>
          </a:solidFill>
        </p:spPr>
        <p:txBody>
          <a:bodyPr anchor="t">
            <a:normAutofit/>
          </a:bodyPr>
          <a:lstStyle>
            <a:lvl1pPr>
              <a:defRPr sz="3200" b="1" i="0">
                <a:latin typeface="Roboto Condensed" panose="02000000000000000000" pitchFamily="2" charset="0"/>
                <a:ea typeface="Roboto Condensed" panose="02000000000000000000" pitchFamily="2" charset="0"/>
                <a:cs typeface="Calibri" panose="020F050202020403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2600" b="0" i="0">
                <a:latin typeface="Roboto Condensed" panose="02000000000000000000" pitchFamily="2" charset="0"/>
                <a:ea typeface="Roboto Condensed" panose="02000000000000000000" pitchFamily="2" charset="0"/>
                <a:cs typeface="Calibri" panose="020F0502020204030204" pitchFamily="34" charset="0"/>
              </a:defRPr>
            </a:lvl1pPr>
            <a:lvl2pPr>
              <a:defRPr sz="2400" b="0" i="0">
                <a:latin typeface="Roboto Condensed" panose="02000000000000000000" pitchFamily="2" charset="0"/>
                <a:ea typeface="Roboto Condensed" panose="02000000000000000000" pitchFamily="2" charset="0"/>
                <a:cs typeface="Calibri" panose="020F0502020204030204" pitchFamily="34" charset="0"/>
              </a:defRPr>
            </a:lvl2pPr>
            <a:lvl3pPr>
              <a:defRPr sz="2300" b="0" i="0">
                <a:latin typeface="Roboto Condensed" panose="02000000000000000000" pitchFamily="2" charset="0"/>
                <a:ea typeface="Roboto Condensed" panose="02000000000000000000" pitchFamily="2" charset="0"/>
                <a:cs typeface="Calibri" panose="020F0502020204030204" pitchFamily="34" charset="0"/>
              </a:defRPr>
            </a:lvl3pPr>
            <a:lvl4pPr>
              <a:defRPr sz="2200" b="0" i="0">
                <a:latin typeface="Roboto Condensed" panose="02000000000000000000" pitchFamily="2" charset="0"/>
                <a:ea typeface="Roboto Condensed" panose="02000000000000000000" pitchFamily="2" charset="0"/>
                <a:cs typeface="Calibri" panose="020F0502020204030204" pitchFamily="34" charset="0"/>
              </a:defRPr>
            </a:lvl4pPr>
            <a:lvl5pPr>
              <a:defRPr sz="2100" b="0" i="0">
                <a:latin typeface="Roboto Condensed" panose="02000000000000000000" pitchFamily="2" charset="0"/>
                <a:ea typeface="Roboto Condensed" panose="02000000000000000000" pitchFamily="2" charset="0"/>
                <a:cs typeface="Calibri" panose="020F0502020204030204" pitchFamily="34" charset="0"/>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836612" y="2327223"/>
            <a:ext cx="3932237" cy="3811588"/>
          </a:xfrm>
          <a:solidFill>
            <a:schemeClr val="accent1">
              <a:lumMod val="20000"/>
              <a:lumOff val="80000"/>
            </a:schemeClr>
          </a:solidFill>
        </p:spPr>
        <p:txBody>
          <a:bodyPr>
            <a:normAutofit/>
          </a:bodyPr>
          <a:lstStyle>
            <a:lvl1pPr marL="0" indent="0">
              <a:buNone/>
              <a:defRPr sz="2200" b="0" i="0">
                <a:latin typeface="Roboto Condensed" panose="02000000000000000000" pitchFamily="2" charset="0"/>
                <a:ea typeface="Roboto Condensed" panose="02000000000000000000"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1198035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6611" y="695146"/>
            <a:ext cx="3932237" cy="1600200"/>
          </a:xfrm>
          <a:solidFill>
            <a:schemeClr val="accent1">
              <a:lumMod val="20000"/>
              <a:lumOff val="80000"/>
            </a:schemeClr>
          </a:solidFill>
        </p:spPr>
        <p:txBody>
          <a:bodyPr anchor="t">
            <a:normAutofit/>
          </a:bodyPr>
          <a:lstStyle>
            <a:lvl1pPr>
              <a:defRPr lang="en-GB" sz="3200" b="1" i="0" kern="1200" dirty="0" smtClean="0">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1pPr>
          </a:lstStyle>
          <a:p>
            <a:r>
              <a:rPr lang="en-GB" dirty="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2600" b="0" i="0">
                <a:latin typeface="Roboto Condensed" panose="02000000000000000000" pitchFamily="2" charset="0"/>
                <a:ea typeface="Roboto Condensed" panose="02000000000000000000" pitchFamily="2"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836612" y="2351266"/>
            <a:ext cx="3932237" cy="3811588"/>
          </a:xfrm>
          <a:solidFill>
            <a:schemeClr val="accent1">
              <a:lumMod val="20000"/>
              <a:lumOff val="80000"/>
            </a:schemeClr>
          </a:solidFill>
        </p:spPr>
        <p:txBody>
          <a:bodyPr>
            <a:normAutofit/>
          </a:bodyPr>
          <a:lstStyle>
            <a:lvl1pPr marL="0" indent="0">
              <a:buNone/>
              <a:defRPr sz="1800" b="0" i="0">
                <a:latin typeface="Roboto Condensed" panose="02000000000000000000" pitchFamily="2" charset="0"/>
                <a:ea typeface="Roboto Condensed" panose="02000000000000000000"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Poppins" pitchFamily="2" charset="77"/>
              </a:defRPr>
            </a:lvl1pPr>
          </a:lstStyle>
          <a:p>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Poppins" pitchFamily="2" charset="77"/>
              </a:defRPr>
            </a:lvl1p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2246514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a:defRPr b="0" i="0">
                <a:latin typeface="Roboto Condensed" panose="02000000000000000000" pitchFamily="2" charset="0"/>
                <a:ea typeface="Roboto Condensed" panose="02000000000000000000" pitchFamily="2"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1592805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23081"/>
            <a:ext cx="2628900" cy="5811838"/>
          </a:xfrm>
        </p:spPr>
        <p:txBody>
          <a:bodyPr vert="eaVert"/>
          <a:lstStyle>
            <a:lvl1pPr>
              <a:defRPr b="1" i="0">
                <a:latin typeface="Roboto Condensed" panose="02000000000000000000" pitchFamily="2" charset="0"/>
                <a:ea typeface="Roboto Condensed" panose="02000000000000000000" pitchFamily="2" charset="0"/>
                <a:cs typeface="Poppins" pitchFamily="2" charset="77"/>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a:xfrm>
            <a:off x="838200" y="523081"/>
            <a:ext cx="7734300" cy="5653882"/>
          </a:xfrm>
        </p:spPr>
        <p:txBody>
          <a:bodyPr vert="eaVert"/>
          <a:lstStyle>
            <a:lvl1pPr>
              <a:defRPr b="0" i="0">
                <a:latin typeface="Roboto Condensed" panose="02000000000000000000" pitchFamily="2" charset="0"/>
                <a:ea typeface="Roboto Condensed" panose="02000000000000000000" pitchFamily="2" charset="0"/>
                <a:cs typeface="Poppins" pitchFamily="2" charset="77"/>
              </a:defRPr>
            </a:lvl1pPr>
            <a:lvl2pPr>
              <a:defRPr b="0" i="0">
                <a:latin typeface="Roboto Condensed" panose="02000000000000000000" pitchFamily="2" charset="0"/>
                <a:ea typeface="Roboto Condensed" panose="02000000000000000000" pitchFamily="2" charset="0"/>
                <a:cs typeface="Poppins" pitchFamily="2" charset="77"/>
              </a:defRPr>
            </a:lvl2pPr>
            <a:lvl3pPr>
              <a:defRPr b="0" i="0">
                <a:latin typeface="Roboto Condensed" panose="02000000000000000000" pitchFamily="2" charset="0"/>
                <a:ea typeface="Roboto Condensed" panose="02000000000000000000" pitchFamily="2" charset="0"/>
                <a:cs typeface="Poppins" pitchFamily="2" charset="77"/>
              </a:defRPr>
            </a:lvl3pPr>
            <a:lvl4pPr>
              <a:defRPr b="0" i="0">
                <a:latin typeface="Roboto Condensed" panose="02000000000000000000" pitchFamily="2" charset="0"/>
                <a:ea typeface="Roboto Condensed" panose="02000000000000000000" pitchFamily="2" charset="0"/>
                <a:cs typeface="Poppins" pitchFamily="2" charset="77"/>
              </a:defRPr>
            </a:lvl4pPr>
            <a:lvl5pPr>
              <a:defRPr b="0" i="0">
                <a:latin typeface="Roboto Condensed" panose="02000000000000000000" pitchFamily="2" charset="0"/>
                <a:ea typeface="Roboto Condensed" panose="02000000000000000000" pitchFamily="2" charset="0"/>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4025479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689267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72212"/>
            <a:ext cx="11082528" cy="731520"/>
          </a:xfrm>
        </p:spPr>
        <p:txBody>
          <a:bodyPr vert="horz" wrap="square" lIns="0" tIns="0" rIns="0" bIns="0" rtlCol="0" anchor="ctr" anchorCtr="0">
            <a:no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1007984"/>
            <a:ext cx="11082528" cy="276999"/>
          </a:xfrm>
          <a:prstGeom prst="rect">
            <a:avLst/>
          </a:prstGeom>
        </p:spPr>
        <p:txBody>
          <a:bodyPr vert="horz" wrap="square" lIns="0" tIns="0" rIns="0" bIns="0" rtlCol="0">
            <a:spAutoFit/>
          </a:bodyPr>
          <a:lstStyle>
            <a:lvl1pPr>
              <a:defRPr lang="en-US" sz="1800" b="0" dirty="0"/>
            </a:lvl1pPr>
          </a:lstStyle>
          <a:p>
            <a:pPr lvl="0"/>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l" defTabSz="610744" fontAlgn="auto">
                <a:spcBef>
                  <a:spcPts val="0"/>
                </a:spcBef>
                <a:spcAft>
                  <a:spcPts val="0"/>
                </a:spcAft>
                <a:defRPr/>
              </a:pPr>
              <a:t>‹#›</a:t>
            </a:fld>
            <a:endParaRPr lang="en-US" sz="900" b="0">
              <a:solidFill>
                <a:schemeClr val="bg2"/>
              </a:solidFill>
              <a:latin typeface="+mn-lt"/>
              <a:ea typeface="+mn-ea"/>
              <a:cs typeface="Arial" panose="020B0604020202020204" pitchFamily="34" charset="0"/>
            </a:endParaRP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5. Source" hidden="1">
            <a:extLst>
              <a:ext uri="{FF2B5EF4-FFF2-40B4-BE49-F238E27FC236}">
                <a16:creationId xmlns:a16="http://schemas.microsoft.com/office/drawing/2014/main" id="{6A1961CE-39CC-478C-A1C6-073AF8EFFE2B}"/>
              </a:ext>
            </a:extLst>
          </p:cNvPr>
          <p:cNvSpPr txBox="1"/>
          <p:nvPr userDrawn="1">
            <p:custDataLst>
              <p:tags r:id="rId7"/>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Tree>
    <p:extLst>
      <p:ext uri="{BB962C8B-B14F-4D97-AF65-F5344CB8AC3E}">
        <p14:creationId xmlns:p14="http://schemas.microsoft.com/office/powerpoint/2010/main" val="2719989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3728635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1" name="Rectangle 12">
            <a:extLst>
              <a:ext uri="{FF2B5EF4-FFF2-40B4-BE49-F238E27FC236}">
                <a16:creationId xmlns:a16="http://schemas.microsoft.com/office/drawing/2014/main" id="{048DC7AE-6179-4351-8133-68A84862E8F6}"/>
              </a:ext>
            </a:extLst>
          </p:cNvPr>
          <p:cNvSpPr>
            <a:spLocks noChangeArrowheads="1"/>
          </p:cNvSpPr>
          <p:nvPr userDrawn="1"/>
        </p:nvSpPr>
        <p:spPr bwMode="auto">
          <a:xfrm>
            <a:off x="-6634" y="6450014"/>
            <a:ext cx="12198633" cy="424748"/>
          </a:xfrm>
          <a:prstGeom prst="rect">
            <a:avLst/>
          </a:prstGeom>
          <a:solidFill>
            <a:schemeClr val="accent3"/>
          </a:solidFill>
          <a:ln>
            <a:noFill/>
          </a:ln>
          <a:effectLst/>
        </p:spPr>
        <p:txBody>
          <a:bodyPr wrap="none" anchor="ctr"/>
          <a:lstStyle/>
          <a:p>
            <a:endParaRPr lang="en-US"/>
          </a:p>
        </p:txBody>
      </p:sp>
      <p:pic>
        <p:nvPicPr>
          <p:cNvPr id="12" name="Picture 17">
            <a:extLst>
              <a:ext uri="{FF2B5EF4-FFF2-40B4-BE49-F238E27FC236}">
                <a16:creationId xmlns:a16="http://schemas.microsoft.com/office/drawing/2014/main" id="{DD253AE5-E290-44AD-9CEC-ECB61DD0B015}"/>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tretch>
            <a:fillRect/>
          </a:stretch>
        </p:blipFill>
        <p:spPr bwMode="auto">
          <a:xfrm>
            <a:off x="10437313" y="6485868"/>
            <a:ext cx="1198428" cy="366048"/>
          </a:xfrm>
          <a:prstGeom prst="rect">
            <a:avLst/>
          </a:prstGeom>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D3A27D12-7E63-41D1-9643-08F6F9062D6B}"/>
              </a:ext>
            </a:extLst>
          </p:cNvPr>
          <p:cNvCxnSpPr/>
          <p:nvPr userDrawn="1"/>
        </p:nvCxnSpPr>
        <p:spPr>
          <a:xfrm>
            <a:off x="-7620" y="1234438"/>
            <a:ext cx="12206254" cy="0"/>
          </a:xfrm>
          <a:prstGeom prst="line">
            <a:avLst/>
          </a:prstGeom>
          <a:ln w="28575" cap="flat">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75171"/>
            <a:ext cx="11082528" cy="989512"/>
          </a:xfrm>
        </p:spPr>
        <p:txBody>
          <a:bodyPr vert="horz">
            <a:no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5. Source" hidden="1">
            <a:extLst>
              <a:ext uri="{FF2B5EF4-FFF2-40B4-BE49-F238E27FC236}">
                <a16:creationId xmlns:a16="http://schemas.microsoft.com/office/drawing/2014/main" id="{406524B5-4739-4D58-93CF-EA76FB90DB72}"/>
              </a:ext>
            </a:extLst>
          </p:cNvPr>
          <p:cNvSpPr txBox="1"/>
          <p:nvPr userDrawn="1">
            <p:custDataLst>
              <p:tags r:id="rId5"/>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4" name="Slide Number">
            <a:extLst>
              <a:ext uri="{FF2B5EF4-FFF2-40B4-BE49-F238E27FC236}">
                <a16:creationId xmlns:a16="http://schemas.microsoft.com/office/drawing/2014/main" id="{BB0B0C20-1442-4607-8B15-90F8BDB2DABF}"/>
              </a:ext>
            </a:extLst>
          </p:cNvPr>
          <p:cNvSpPr>
            <a:spLocks noChangeArrowheads="1"/>
          </p:cNvSpPr>
          <p:nvPr userDrawn="1">
            <p:custDataLst>
              <p:tags r:id="rId6"/>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l" defTabSz="610744" fontAlgn="auto">
                <a:spcBef>
                  <a:spcPts val="0"/>
                </a:spcBef>
                <a:spcAft>
                  <a:spcPts val="0"/>
                </a:spcAft>
                <a:defRPr/>
              </a:pPr>
              <a:t>‹#›</a:t>
            </a:fld>
            <a:endParaRPr lang="en-US" sz="900" b="0">
              <a:solidFill>
                <a:schemeClr val="bg2"/>
              </a:solidFill>
              <a:latin typeface="+mn-lt"/>
              <a:ea typeface="+mn-ea"/>
              <a:cs typeface="Arial" panose="020B0604020202020204" pitchFamily="34" charset="0"/>
            </a:endParaRPr>
          </a:p>
        </p:txBody>
      </p:sp>
      <p:pic>
        <p:nvPicPr>
          <p:cNvPr id="5" name="Picture 4" descr="A black and white sign with white text&#10;&#10;Description automatically generated">
            <a:extLst>
              <a:ext uri="{FF2B5EF4-FFF2-40B4-BE49-F238E27FC236}">
                <a16:creationId xmlns:a16="http://schemas.microsoft.com/office/drawing/2014/main" id="{E84DDE19-4590-AB9A-F3E5-78089CA4588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66269" y="6434386"/>
            <a:ext cx="744974" cy="458367"/>
          </a:xfrm>
          <a:prstGeom prst="rect">
            <a:avLst/>
          </a:prstGeom>
        </p:spPr>
      </p:pic>
    </p:spTree>
    <p:extLst>
      <p:ext uri="{BB962C8B-B14F-4D97-AF65-F5344CB8AC3E}">
        <p14:creationId xmlns:p14="http://schemas.microsoft.com/office/powerpoint/2010/main" val="2288128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apo 1: 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3252"/>
            <a:ext cx="10515600" cy="1124630"/>
          </a:xfrm>
        </p:spPr>
        <p:txBody>
          <a:bodyPr>
            <a:normAutofit/>
          </a:bodyPr>
          <a:lstStyle>
            <a:lvl1pPr>
              <a:defRPr sz="3600" b="1" i="0">
                <a:solidFill>
                  <a:srgbClr val="4472C4"/>
                </a:solidFill>
                <a:latin typeface="Roboto Condensed" panose="02000000000000000000" pitchFamily="2" charset="0"/>
                <a:ea typeface="Roboto Condensed" panose="02000000000000000000" pitchFamily="2" charset="0"/>
                <a:cs typeface="Calibri" panose="020F0502020204030204" pitchFamily="34" charset="0"/>
              </a:defRPr>
            </a:lvl1pPr>
          </a:lstStyle>
          <a:p>
            <a:r>
              <a:rPr lang="en-GB" dirty="0"/>
              <a:t>TITRE DIAPO 1 :</a:t>
            </a:r>
            <a:endParaRPr lang="en-US" dirty="0"/>
          </a:p>
        </p:txBody>
      </p:sp>
      <p:sp>
        <p:nvSpPr>
          <p:cNvPr id="3" name="Content Placeholder 2"/>
          <p:cNvSpPr>
            <a:spLocks noGrp="1"/>
          </p:cNvSpPr>
          <p:nvPr>
            <p:ph idx="1" hasCustomPrompt="1"/>
          </p:nvPr>
        </p:nvSpPr>
        <p:spPr>
          <a:xfrm>
            <a:off x="838200" y="1484243"/>
            <a:ext cx="10515600" cy="4750776"/>
          </a:xfrm>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marL="1828800" indent="0">
              <a:buNone/>
              <a:defRPr b="0" i="0">
                <a:latin typeface="Roboto Condensed" panose="02000000000000000000" pitchFamily="2" charset="0"/>
                <a:ea typeface="Roboto Condensed" panose="02000000000000000000" pitchFamily="2" charset="0"/>
                <a:cs typeface="Calibri" panose="020F0502020204030204" pitchFamily="34" charset="0"/>
              </a:defRPr>
            </a:lvl5pPr>
          </a:lstStyle>
          <a:p>
            <a:pPr lvl="0"/>
            <a:r>
              <a:rPr lang="en-US" dirty="0" err="1"/>
              <a:t>Pourquoi</a:t>
            </a:r>
            <a:r>
              <a:rPr lang="en-US" dirty="0"/>
              <a:t> la </a:t>
            </a:r>
            <a:r>
              <a:rPr lang="en-US" dirty="0" err="1"/>
              <a:t>thématique</a:t>
            </a:r>
            <a:r>
              <a:rPr lang="en-US" dirty="0"/>
              <a:t> du panel (</a:t>
            </a:r>
            <a:r>
              <a:rPr lang="en-US" dirty="0" err="1"/>
              <a:t>exemple</a:t>
            </a:r>
            <a:r>
              <a:rPr lang="en-US" dirty="0"/>
              <a:t> : </a:t>
            </a:r>
            <a:r>
              <a:rPr lang="en-US" dirty="0" err="1"/>
              <a:t>pourquoi</a:t>
            </a:r>
            <a:r>
              <a:rPr lang="en-US" dirty="0"/>
              <a:t> </a:t>
            </a:r>
            <a:r>
              <a:rPr lang="en-US" dirty="0" err="1"/>
              <a:t>mettre</a:t>
            </a:r>
            <a:r>
              <a:rPr lang="en-US" dirty="0"/>
              <a:t> </a:t>
            </a:r>
            <a:r>
              <a:rPr lang="en-US" dirty="0" err="1"/>
              <a:t>en</a:t>
            </a:r>
            <a:r>
              <a:rPr lang="en-US" dirty="0"/>
              <a:t> place des </a:t>
            </a:r>
            <a:r>
              <a:rPr lang="en-US" dirty="0" err="1"/>
              <a:t>organes</a:t>
            </a:r>
            <a:r>
              <a:rPr lang="en-US" dirty="0"/>
              <a:t> de coordination de </a:t>
            </a:r>
            <a:r>
              <a:rPr lang="en-US" dirty="0" err="1"/>
              <a:t>l’introduction</a:t>
            </a:r>
            <a:r>
              <a:rPr lang="en-US" dirty="0"/>
              <a:t> du </a:t>
            </a:r>
            <a:r>
              <a:rPr lang="en-US" dirty="0" err="1"/>
              <a:t>vaccin</a:t>
            </a:r>
            <a:r>
              <a:rPr lang="en-US" dirty="0"/>
              <a:t> au </a:t>
            </a:r>
            <a:r>
              <a:rPr lang="en-US" dirty="0" err="1"/>
              <a:t>niveau</a:t>
            </a:r>
            <a:r>
              <a:rPr lang="en-US" dirty="0"/>
              <a:t> national et sous-national ?) </a:t>
            </a:r>
            <a:r>
              <a:rPr lang="en-GB" dirty="0"/>
              <a:t> </a:t>
            </a:r>
          </a:p>
          <a:p>
            <a:pPr lvl="2"/>
            <a:r>
              <a:rPr lang="en-GB" dirty="0"/>
              <a:t>Third level</a:t>
            </a:r>
          </a:p>
          <a:p>
            <a:pPr lvl="3"/>
            <a:r>
              <a:rPr lang="en-GB" dirty="0"/>
              <a:t>Fourth level</a:t>
            </a:r>
          </a:p>
          <a:p>
            <a:pPr lvl="4"/>
            <a:r>
              <a:rPr lang="en-GB" dirty="0"/>
              <a:t>Fifth level</a:t>
            </a:r>
            <a:br>
              <a:rPr lang="en-US" dirty="0"/>
            </a:br>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3988708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E1924F-C126-CB2F-92A0-4C3FC47274FF}"/>
              </a:ext>
            </a:extLst>
          </p:cNvPr>
          <p:cNvSpPr>
            <a:spLocks noGrp="1"/>
          </p:cNvSpPr>
          <p:nvPr>
            <p:ph type="dt" sz="half" idx="10"/>
          </p:nvPr>
        </p:nvSpPr>
        <p:spPr/>
        <p:txBody>
          <a:bodyPr/>
          <a:lstStyle/>
          <a:p>
            <a:fld id="{C77304F1-5460-4381-A978-73714372264B}" type="datetimeFigureOut">
              <a:rPr lang="en-US" smtClean="0"/>
              <a:t>9/10/2024</a:t>
            </a:fld>
            <a:endParaRPr lang="en-US"/>
          </a:p>
        </p:txBody>
      </p:sp>
      <p:sp>
        <p:nvSpPr>
          <p:cNvPr id="3" name="Footer Placeholder 2">
            <a:extLst>
              <a:ext uri="{FF2B5EF4-FFF2-40B4-BE49-F238E27FC236}">
                <a16:creationId xmlns:a16="http://schemas.microsoft.com/office/drawing/2014/main" id="{6BF2971F-5940-C2A0-3943-260D04E279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CDD875-3264-3D9E-351D-F3856F345277}"/>
              </a:ext>
            </a:extLst>
          </p:cNvPr>
          <p:cNvSpPr>
            <a:spLocks noGrp="1"/>
          </p:cNvSpPr>
          <p:nvPr>
            <p:ph type="sldNum" sz="quarter" idx="12"/>
          </p:nvPr>
        </p:nvSpPr>
        <p:spPr/>
        <p:txBody>
          <a:bodyPr/>
          <a:lstStyle/>
          <a:p>
            <a:fld id="{3A8070FD-7B61-4F68-9338-85EB87CBBC42}" type="slidenum">
              <a:rPr lang="en-US" smtClean="0"/>
              <a:t>‹#›</a:t>
            </a:fld>
            <a:endParaRPr lang="en-US"/>
          </a:p>
        </p:txBody>
      </p:sp>
    </p:spTree>
    <p:extLst>
      <p:ext uri="{BB962C8B-B14F-4D97-AF65-F5344CB8AC3E}">
        <p14:creationId xmlns:p14="http://schemas.microsoft.com/office/powerpoint/2010/main" val="1084608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130F5-EAB4-243D-D9D5-A78AC99A150F}"/>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661AB041-3FEB-0DA6-F596-3460978EEBE1}"/>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A42748BC-4C0B-E7FA-09F0-839880A1D2D2}"/>
              </a:ext>
            </a:extLst>
          </p:cNvPr>
          <p:cNvSpPr>
            <a:spLocks noGrp="1"/>
          </p:cNvSpPr>
          <p:nvPr>
            <p:ph type="sldNum" sz="quarter" idx="10"/>
          </p:nvPr>
        </p:nvSpPr>
        <p:spPr/>
        <p:txBody>
          <a:bodyPr/>
          <a:lstStyle/>
          <a:p>
            <a:fld id="{2D4E256F-C989-9D45-9136-B62EA99AC904}"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Diapo 2: 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568"/>
            <a:ext cx="10515600" cy="1121062"/>
          </a:xfrm>
        </p:spPr>
        <p:txBody>
          <a:bodyPr>
            <a:normAutofit/>
          </a:bodyPr>
          <a:lstStyle>
            <a:lvl1pPr algn="l" defTabSz="914400" rtl="0" eaLnBrk="1" latinLnBrk="0" hangingPunct="1">
              <a:lnSpc>
                <a:spcPct val="90000"/>
              </a:lnSpc>
              <a:spcBef>
                <a:spcPct val="0"/>
              </a:spcBef>
              <a:buNone/>
              <a:defRPr lang="en-US" sz="3600" b="1" i="0" kern="1200" dirty="0">
                <a:solidFill>
                  <a:srgbClr val="4472C4"/>
                </a:solidFill>
                <a:latin typeface="Roboto Condensed" panose="02000000000000000000" pitchFamily="2" charset="0"/>
                <a:ea typeface="Roboto Condensed" panose="02000000000000000000" pitchFamily="2" charset="0"/>
                <a:cs typeface="Calibri" panose="020F0502020204030204" pitchFamily="34" charset="0"/>
              </a:defRPr>
            </a:lvl1pPr>
          </a:lstStyle>
          <a:p>
            <a:r>
              <a:rPr lang="en-GB" dirty="0"/>
              <a:t>TITRE DIAPO 2 :</a:t>
            </a:r>
            <a:endParaRPr lang="en-US" dirty="0"/>
          </a:p>
        </p:txBody>
      </p:sp>
      <p:sp>
        <p:nvSpPr>
          <p:cNvPr id="3" name="Content Placeholder 2"/>
          <p:cNvSpPr>
            <a:spLocks noGrp="1"/>
          </p:cNvSpPr>
          <p:nvPr>
            <p:ph idx="1" hasCustomPrompt="1"/>
          </p:nvPr>
        </p:nvSpPr>
        <p:spPr>
          <a:xfrm>
            <a:off x="838200" y="1457739"/>
            <a:ext cx="10515600" cy="4748252"/>
          </a:xfrm>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marL="1828800" indent="0">
              <a:buNone/>
              <a:defRPr b="0" i="0">
                <a:latin typeface="Roboto Condensed" panose="02000000000000000000" pitchFamily="2" charset="0"/>
                <a:ea typeface="Roboto Condensed" panose="02000000000000000000" pitchFamily="2" charset="0"/>
                <a:cs typeface="Calibri" panose="020F0502020204030204" pitchFamily="34" charset="0"/>
              </a:defRPr>
            </a:lvl5pPr>
          </a:lstStyle>
          <a:p>
            <a:pPr lvl="0"/>
            <a:r>
              <a:rPr lang="en-US" dirty="0" err="1"/>
              <a:t>Qu’est</a:t>
            </a:r>
            <a:r>
              <a:rPr lang="en-US" dirty="0"/>
              <a:t> </a:t>
            </a:r>
            <a:r>
              <a:rPr lang="en-US" dirty="0" err="1"/>
              <a:t>ce</a:t>
            </a:r>
            <a:r>
              <a:rPr lang="en-US" dirty="0"/>
              <a:t> que le pays a fait dans la </a:t>
            </a:r>
            <a:r>
              <a:rPr lang="en-US" dirty="0" err="1"/>
              <a:t>thématique</a:t>
            </a:r>
            <a:r>
              <a:rPr lang="en-US" dirty="0"/>
              <a:t> ?</a:t>
            </a:r>
            <a:endParaRPr lang="en-GB" dirty="0"/>
          </a:p>
          <a:p>
            <a:pPr lvl="2"/>
            <a:r>
              <a:rPr lang="en-GB" dirty="0"/>
              <a:t>Third level</a:t>
            </a:r>
          </a:p>
          <a:p>
            <a:pPr lvl="3"/>
            <a:r>
              <a:rPr lang="en-GB" dirty="0"/>
              <a:t>Fourth level</a:t>
            </a:r>
          </a:p>
          <a:p>
            <a:pPr lvl="4"/>
            <a:r>
              <a:rPr lang="en-GB" dirty="0"/>
              <a:t>Fifth level</a:t>
            </a:r>
            <a:br>
              <a:rPr lang="en-US" dirty="0"/>
            </a:br>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1584235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Diapo 3: 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0"/>
            <a:ext cx="10515600" cy="1121062"/>
          </a:xfrm>
        </p:spPr>
        <p:txBody>
          <a:bodyPr>
            <a:normAutofit/>
          </a:bodyPr>
          <a:lstStyle>
            <a:lvl1pPr algn="l" defTabSz="914400" rtl="0" eaLnBrk="1" latinLnBrk="0" hangingPunct="1">
              <a:lnSpc>
                <a:spcPct val="90000"/>
              </a:lnSpc>
              <a:spcBef>
                <a:spcPct val="0"/>
              </a:spcBef>
              <a:buNone/>
              <a:defRPr lang="en-GB" sz="3600" b="1" i="0" kern="1200" dirty="0">
                <a:solidFill>
                  <a:srgbClr val="4472C4"/>
                </a:solidFill>
                <a:latin typeface="Roboto Condensed" panose="02000000000000000000" pitchFamily="2" charset="0"/>
                <a:ea typeface="Roboto Condensed" panose="02000000000000000000" pitchFamily="2" charset="0"/>
                <a:cs typeface="Calibri" panose="020F0502020204030204" pitchFamily="34" charset="0"/>
              </a:defRPr>
            </a:lvl1pPr>
          </a:lstStyle>
          <a:p>
            <a:r>
              <a:rPr lang="en-GB" dirty="0"/>
              <a:t>TITRE DIAPO 3 :</a:t>
            </a:r>
            <a:endParaRPr lang="en-US" dirty="0"/>
          </a:p>
        </p:txBody>
      </p:sp>
      <p:sp>
        <p:nvSpPr>
          <p:cNvPr id="3" name="Content Placeholder 2"/>
          <p:cNvSpPr>
            <a:spLocks noGrp="1"/>
          </p:cNvSpPr>
          <p:nvPr>
            <p:ph idx="1" hasCustomPrompt="1"/>
          </p:nvPr>
        </p:nvSpPr>
        <p:spPr>
          <a:xfrm>
            <a:off x="838200" y="1444487"/>
            <a:ext cx="10515600" cy="4761504"/>
          </a:xfrm>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a:defRPr b="0" i="0">
                <a:latin typeface="Roboto Condensed" panose="02000000000000000000" pitchFamily="2" charset="0"/>
                <a:ea typeface="Roboto Condensed" panose="02000000000000000000" pitchFamily="2" charset="0"/>
                <a:cs typeface="Calibri" panose="020F0502020204030204" pitchFamily="34" charset="0"/>
              </a:defRPr>
            </a:lvl5pPr>
          </a:lstStyle>
          <a:p>
            <a:pPr lvl="0"/>
            <a:r>
              <a:rPr lang="en-US" dirty="0" err="1"/>
              <a:t>Qu’est</a:t>
            </a:r>
            <a:r>
              <a:rPr lang="en-US" dirty="0"/>
              <a:t> </a:t>
            </a:r>
            <a:r>
              <a:rPr lang="en-US" dirty="0" err="1"/>
              <a:t>ce</a:t>
            </a:r>
            <a:r>
              <a:rPr lang="en-US" dirty="0"/>
              <a:t> qui a bien </a:t>
            </a:r>
            <a:r>
              <a:rPr lang="en-US" dirty="0" err="1"/>
              <a:t>marché</a:t>
            </a:r>
            <a:r>
              <a:rPr lang="en-US" dirty="0"/>
              <a:t> et </a:t>
            </a:r>
            <a:r>
              <a:rPr lang="en-US" dirty="0" err="1"/>
              <a:t>qu’est</a:t>
            </a:r>
            <a:r>
              <a:rPr lang="en-US" dirty="0"/>
              <a:t> </a:t>
            </a:r>
            <a:r>
              <a:rPr lang="en-US" dirty="0" err="1"/>
              <a:t>ce</a:t>
            </a:r>
            <a:r>
              <a:rPr lang="en-US" dirty="0"/>
              <a:t> qui </a:t>
            </a:r>
            <a:r>
              <a:rPr lang="en-US" dirty="0" err="1"/>
              <a:t>nécessiterait</a:t>
            </a:r>
            <a:r>
              <a:rPr lang="en-US" dirty="0"/>
              <a:t> d’être </a:t>
            </a:r>
            <a:r>
              <a:rPr lang="en-US" dirty="0" err="1"/>
              <a:t>amélioré</a:t>
            </a:r>
            <a:r>
              <a:rPr lang="en-US" dirty="0"/>
              <a:t> </a:t>
            </a:r>
            <a:r>
              <a:rPr lang="en-GB" dirty="0"/>
              <a:t>?</a:t>
            </a:r>
          </a:p>
          <a:p>
            <a:pPr lvl="2"/>
            <a:r>
              <a:rPr lang="en-GB" dirty="0"/>
              <a:t>Third level</a:t>
            </a:r>
          </a:p>
          <a:p>
            <a:pPr lvl="3"/>
            <a:r>
              <a:rPr lang="en-GB" dirty="0"/>
              <a:t>Fourth level</a:t>
            </a:r>
          </a:p>
          <a:p>
            <a:pPr lvl="4"/>
            <a:r>
              <a:rPr lang="en-GB" dirty="0"/>
              <a:t>Fifth level</a:t>
            </a:r>
          </a:p>
          <a:p>
            <a:pPr lvl="4"/>
            <a:endParaRPr lang="en-GB" dirty="0"/>
          </a:p>
          <a:p>
            <a:pPr lvl="4"/>
            <a:br>
              <a:rPr lang="en-US" dirty="0"/>
            </a:br>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92908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Diapo 4: 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0946"/>
            <a:ext cx="10515600" cy="1121062"/>
          </a:xfrm>
        </p:spPr>
        <p:txBody>
          <a:bodyPr>
            <a:normAutofit/>
          </a:bodyPr>
          <a:lstStyle>
            <a:lvl1pPr algn="l" defTabSz="914400" rtl="0" eaLnBrk="1" latinLnBrk="0" hangingPunct="1">
              <a:lnSpc>
                <a:spcPct val="90000"/>
              </a:lnSpc>
              <a:spcBef>
                <a:spcPct val="0"/>
              </a:spcBef>
              <a:buNone/>
              <a:defRPr lang="en-GB" sz="3600" b="1" i="0" kern="1200" dirty="0">
                <a:solidFill>
                  <a:srgbClr val="4472C4"/>
                </a:solidFill>
                <a:latin typeface="Roboto Condensed" panose="02000000000000000000" pitchFamily="2" charset="0"/>
                <a:ea typeface="Roboto Condensed" panose="02000000000000000000" pitchFamily="2" charset="0"/>
                <a:cs typeface="Calibri" panose="020F0502020204030204" pitchFamily="34" charset="0"/>
              </a:defRPr>
            </a:lvl1pPr>
          </a:lstStyle>
          <a:p>
            <a:r>
              <a:rPr lang="en-GB" dirty="0"/>
              <a:t>TITRE DIAPO 4 :</a:t>
            </a:r>
            <a:endParaRPr lang="en-US" dirty="0"/>
          </a:p>
        </p:txBody>
      </p:sp>
      <p:sp>
        <p:nvSpPr>
          <p:cNvPr id="3" name="Content Placeholder 2"/>
          <p:cNvSpPr>
            <a:spLocks noGrp="1"/>
          </p:cNvSpPr>
          <p:nvPr>
            <p:ph idx="1" hasCustomPrompt="1"/>
          </p:nvPr>
        </p:nvSpPr>
        <p:spPr>
          <a:xfrm>
            <a:off x="838200" y="1338470"/>
            <a:ext cx="10515600" cy="4853007"/>
          </a:xfrm>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a:defRPr b="0" i="0">
                <a:latin typeface="Roboto Condensed" panose="02000000000000000000" pitchFamily="2" charset="0"/>
                <a:ea typeface="Roboto Condensed" panose="02000000000000000000" pitchFamily="2" charset="0"/>
                <a:cs typeface="Calibri" panose="020F0502020204030204" pitchFamily="34" charset="0"/>
              </a:defRPr>
            </a:lvl5pPr>
          </a:lstStyle>
          <a:p>
            <a:pPr lvl="0"/>
            <a:r>
              <a:rPr lang="en-GB" dirty="0" err="1"/>
              <a:t>Quelles</a:t>
            </a:r>
            <a:r>
              <a:rPr lang="en-GB" dirty="0"/>
              <a:t> </a:t>
            </a:r>
            <a:r>
              <a:rPr lang="en-GB" dirty="0" err="1"/>
              <a:t>leçons</a:t>
            </a:r>
            <a:r>
              <a:rPr lang="en-GB" dirty="0"/>
              <a:t> </a:t>
            </a:r>
            <a:r>
              <a:rPr lang="en-GB" dirty="0" err="1"/>
              <a:t>tirées</a:t>
            </a:r>
            <a:r>
              <a:rPr lang="en-GB" dirty="0"/>
              <a:t> de </a:t>
            </a:r>
            <a:r>
              <a:rPr lang="en-GB" dirty="0" err="1"/>
              <a:t>l’expérience</a:t>
            </a:r>
            <a:r>
              <a:rPr lang="en-GB" dirty="0"/>
              <a:t> et </a:t>
            </a:r>
            <a:r>
              <a:rPr lang="en-GB" dirty="0" err="1"/>
              <a:t>quelles</a:t>
            </a:r>
            <a:r>
              <a:rPr lang="en-GB" dirty="0"/>
              <a:t> </a:t>
            </a:r>
            <a:r>
              <a:rPr lang="en-GB" dirty="0" err="1"/>
              <a:t>recommandations</a:t>
            </a:r>
            <a:r>
              <a:rPr lang="en-GB" dirty="0"/>
              <a:t> aux </a:t>
            </a:r>
            <a:r>
              <a:rPr lang="en-GB" dirty="0" err="1"/>
              <a:t>autres</a:t>
            </a:r>
            <a:r>
              <a:rPr lang="en-GB" dirty="0"/>
              <a:t> pays ? </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a:p>
            <a:pPr lvl="4"/>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3347926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emerciements_1">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E51002A-CC3E-18E0-7DF5-D760A39BFE6A}"/>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 name="Slide Number Placeholder 5">
            <a:extLst>
              <a:ext uri="{FF2B5EF4-FFF2-40B4-BE49-F238E27FC236}">
                <a16:creationId xmlns:a16="http://schemas.microsoft.com/office/drawing/2014/main" id="{41BCD142-D704-4EEE-2B49-344750965E6E}"/>
              </a:ext>
            </a:extLst>
          </p:cNvPr>
          <p:cNvSpPr>
            <a:spLocks noGrp="1"/>
          </p:cNvSpPr>
          <p:nvPr>
            <p:ph type="sldNum" sz="quarter" idx="12"/>
          </p:nvPr>
        </p:nvSpPr>
        <p:spPr/>
        <p:txBody>
          <a:bodyPr/>
          <a:lstStyle/>
          <a:p>
            <a:fld id="{868A4626-453D-4943-B479-D8E5B3B92767}" type="slidenum">
              <a:rPr lang="en-GB" smtClean="0"/>
              <a:t>‹#›</a:t>
            </a:fld>
            <a:endParaRPr lang="en-GB"/>
          </a:p>
        </p:txBody>
      </p:sp>
      <p:pic>
        <p:nvPicPr>
          <p:cNvPr id="11" name="Picture 10" descr="A logo with text on it&#10;&#10;Description automatically generated">
            <a:extLst>
              <a:ext uri="{FF2B5EF4-FFF2-40B4-BE49-F238E27FC236}">
                <a16:creationId xmlns:a16="http://schemas.microsoft.com/office/drawing/2014/main" id="{F4739959-D8C1-6B00-FB07-1F51AC606C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4496" y="5389675"/>
            <a:ext cx="2328862" cy="963571"/>
          </a:xfrm>
          <a:prstGeom prst="rect">
            <a:avLst/>
          </a:prstGeom>
        </p:spPr>
      </p:pic>
      <p:sp>
        <p:nvSpPr>
          <p:cNvPr id="4" name="Rectangle 3">
            <a:extLst>
              <a:ext uri="{FF2B5EF4-FFF2-40B4-BE49-F238E27FC236}">
                <a16:creationId xmlns:a16="http://schemas.microsoft.com/office/drawing/2014/main" id="{2D52F700-2BFA-0643-2020-0B0DDDD9ECED}"/>
              </a:ext>
            </a:extLst>
          </p:cNvPr>
          <p:cNvSpPr/>
          <p:nvPr userDrawn="1"/>
        </p:nvSpPr>
        <p:spPr>
          <a:xfrm>
            <a:off x="-64059" y="-16774"/>
            <a:ext cx="2814270" cy="6874773"/>
          </a:xfrm>
          <a:prstGeom prst="rect">
            <a:avLst/>
          </a:prstGeom>
          <a:solidFill>
            <a:srgbClr val="86B0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Internet outline">
            <a:extLst>
              <a:ext uri="{FF2B5EF4-FFF2-40B4-BE49-F238E27FC236}">
                <a16:creationId xmlns:a16="http://schemas.microsoft.com/office/drawing/2014/main" id="{731144FE-A1BE-179B-B04C-78673B39A0B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568940" y="5389675"/>
            <a:ext cx="278934" cy="278934"/>
          </a:xfrm>
          <a:prstGeom prst="rect">
            <a:avLst/>
          </a:prstGeom>
        </p:spPr>
      </p:pic>
      <p:sp>
        <p:nvSpPr>
          <p:cNvPr id="13" name="Title 1">
            <a:extLst>
              <a:ext uri="{FF2B5EF4-FFF2-40B4-BE49-F238E27FC236}">
                <a16:creationId xmlns:a16="http://schemas.microsoft.com/office/drawing/2014/main" id="{6273C81E-D3D5-AC29-DCCF-C8E9A46BA357}"/>
              </a:ext>
            </a:extLst>
          </p:cNvPr>
          <p:cNvSpPr txBox="1">
            <a:spLocks/>
          </p:cNvSpPr>
          <p:nvPr userDrawn="1"/>
        </p:nvSpPr>
        <p:spPr>
          <a:xfrm>
            <a:off x="9123696" y="5389675"/>
            <a:ext cx="3068304" cy="278934"/>
          </a:xfrm>
          <a:prstGeom prst="rect">
            <a:avLst/>
          </a:prstGeom>
        </p:spPr>
        <p:txBody>
          <a:bodyPr vert="horz" lIns="91440" tIns="45720" rIns="91440" bIns="45720" rtlCol="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lang="en-US" sz="3400" b="1" i="0" kern="1200">
                <a:solidFill>
                  <a:schemeClr val="accent1">
                    <a:lumMod val="75000"/>
                  </a:schemeClr>
                </a:solidFill>
                <a:latin typeface="Roboto Condensed" panose="02000000000000000000" pitchFamily="2" charset="0"/>
                <a:ea typeface="Roboto Condensed" panose="02000000000000000000" pitchFamily="2" charset="0"/>
                <a:cs typeface="Calibri" panose="020F0502020204030204" pitchFamily="34" charset="0"/>
              </a:defRPr>
            </a:lvl1pPr>
          </a:lstStyle>
          <a:p>
            <a:r>
              <a:rPr lang="en-US" sz="900" dirty="0"/>
              <a:t>https://who-</a:t>
            </a:r>
            <a:r>
              <a:rPr lang="en-US" sz="900" dirty="0" err="1"/>
              <a:t>ist</a:t>
            </a:r>
            <a:r>
              <a:rPr lang="en-US" sz="900" dirty="0"/>
              <a:t>-</a:t>
            </a:r>
            <a:r>
              <a:rPr lang="en-US" sz="900" dirty="0" err="1"/>
              <a:t>ca.github.io</a:t>
            </a:r>
            <a:r>
              <a:rPr lang="en-US" sz="900" dirty="0"/>
              <a:t>/Reunion-</a:t>
            </a:r>
            <a:r>
              <a:rPr lang="en-US" sz="900" dirty="0" err="1"/>
              <a:t>Annuelle</a:t>
            </a:r>
            <a:r>
              <a:rPr lang="en-US" sz="900" dirty="0"/>
              <a:t>-PEV/</a:t>
            </a:r>
          </a:p>
        </p:txBody>
      </p:sp>
      <p:sp>
        <p:nvSpPr>
          <p:cNvPr id="14" name="Picture Placeholder 2">
            <a:extLst>
              <a:ext uri="{FF2B5EF4-FFF2-40B4-BE49-F238E27FC236}">
                <a16:creationId xmlns:a16="http://schemas.microsoft.com/office/drawing/2014/main" id="{59A37D3D-7502-4E79-F882-A09B1EB5766B}"/>
              </a:ext>
            </a:extLst>
          </p:cNvPr>
          <p:cNvSpPr>
            <a:spLocks noGrp="1" noChangeAspect="1"/>
          </p:cNvSpPr>
          <p:nvPr>
            <p:ph type="pic" idx="13" hasCustomPrompt="1"/>
          </p:nvPr>
        </p:nvSpPr>
        <p:spPr>
          <a:xfrm>
            <a:off x="9045053" y="0"/>
            <a:ext cx="3068305" cy="2422762"/>
          </a:xfrm>
        </p:spPr>
        <p:txBody>
          <a:bodyPr anchor="t"/>
          <a:lstStyle>
            <a:lvl1pPr marL="0" indent="0">
              <a:buNone/>
              <a:defRPr sz="2600" b="0" i="0">
                <a:latin typeface="Roboto Condensed" panose="02000000000000000000" pitchFamily="2" charset="0"/>
                <a:ea typeface="Roboto Condensed" panose="02000000000000000000" pitchFamily="2"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err="1"/>
              <a:t>Ajouter</a:t>
            </a:r>
            <a:r>
              <a:rPr lang="en-GB" dirty="0"/>
              <a:t> le logo du PEV de </a:t>
            </a:r>
            <a:r>
              <a:rPr lang="en-GB" dirty="0" err="1"/>
              <a:t>votre</a:t>
            </a:r>
            <a:r>
              <a:rPr lang="en-GB" dirty="0"/>
              <a:t> pays</a:t>
            </a:r>
            <a:endParaRPr lang="en-US" dirty="0"/>
          </a:p>
        </p:txBody>
      </p:sp>
      <p:sp>
        <p:nvSpPr>
          <p:cNvPr id="19" name="Title 1">
            <a:extLst>
              <a:ext uri="{FF2B5EF4-FFF2-40B4-BE49-F238E27FC236}">
                <a16:creationId xmlns:a16="http://schemas.microsoft.com/office/drawing/2014/main" id="{BBECD72E-9EE3-8009-A781-5E929A659A8D}"/>
              </a:ext>
            </a:extLst>
          </p:cNvPr>
          <p:cNvSpPr txBox="1">
            <a:spLocks/>
          </p:cNvSpPr>
          <p:nvPr userDrawn="1"/>
        </p:nvSpPr>
        <p:spPr>
          <a:xfrm>
            <a:off x="5893260" y="2958947"/>
            <a:ext cx="2118521" cy="923330"/>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lang="en-US" sz="3400" b="1" i="0" kern="1200">
                <a:solidFill>
                  <a:schemeClr val="accent1">
                    <a:lumMod val="75000"/>
                  </a:schemeClr>
                </a:solidFill>
                <a:latin typeface="Roboto Condensed" panose="02000000000000000000" pitchFamily="2" charset="0"/>
                <a:ea typeface="Roboto Condensed" panose="02000000000000000000" pitchFamily="2" charset="0"/>
                <a:cs typeface="Calibri" panose="020F0502020204030204" pitchFamily="34" charset="0"/>
              </a:defRPr>
            </a:lvl1pPr>
          </a:lstStyle>
          <a:p>
            <a:r>
              <a:rPr lang="en-US" sz="4800" dirty="0"/>
              <a:t>MERCI !</a:t>
            </a:r>
          </a:p>
        </p:txBody>
      </p:sp>
      <p:sp>
        <p:nvSpPr>
          <p:cNvPr id="20" name="Title 1">
            <a:extLst>
              <a:ext uri="{FF2B5EF4-FFF2-40B4-BE49-F238E27FC236}">
                <a16:creationId xmlns:a16="http://schemas.microsoft.com/office/drawing/2014/main" id="{624467B7-087E-AFF1-10AA-7F94B930360C}"/>
              </a:ext>
            </a:extLst>
          </p:cNvPr>
          <p:cNvSpPr txBox="1">
            <a:spLocks/>
          </p:cNvSpPr>
          <p:nvPr userDrawn="1"/>
        </p:nvSpPr>
        <p:spPr>
          <a:xfrm>
            <a:off x="2750210" y="5529142"/>
            <a:ext cx="4202311" cy="923330"/>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lang="en-US" sz="3400" b="1" i="0" kern="1200">
                <a:solidFill>
                  <a:schemeClr val="accent1">
                    <a:lumMod val="75000"/>
                  </a:schemeClr>
                </a:solidFill>
                <a:latin typeface="Roboto Condensed" panose="02000000000000000000" pitchFamily="2" charset="0"/>
                <a:ea typeface="Roboto Condensed" panose="02000000000000000000" pitchFamily="2" charset="0"/>
                <a:cs typeface="Calibri" panose="020F0502020204030204" pitchFamily="34" charset="0"/>
              </a:defRPr>
            </a:lvl1pPr>
          </a:lstStyle>
          <a:p>
            <a:r>
              <a:rPr lang="en-US" sz="1800" dirty="0"/>
              <a:t>REUNION DES DIRECTEURS DU PROGRAMME ELARGI DE VACCINATION DE L’AFRIQUE CENTRALE, KINSHASA, 2024</a:t>
            </a:r>
          </a:p>
        </p:txBody>
      </p:sp>
      <p:pic>
        <p:nvPicPr>
          <p:cNvPr id="2" name="Picture 1" descr="A black and white map&#10;&#10;Description automatically generated">
            <a:extLst>
              <a:ext uri="{FF2B5EF4-FFF2-40B4-BE49-F238E27FC236}">
                <a16:creationId xmlns:a16="http://schemas.microsoft.com/office/drawing/2014/main" id="{31F2AA7F-582E-06BC-4E94-87C6B5237120}"/>
              </a:ext>
            </a:extLst>
          </p:cNvPr>
          <p:cNvPicPr>
            <a:picLocks noChangeAspect="1"/>
          </p:cNvPicPr>
          <p:nvPr userDrawn="1"/>
        </p:nvPicPr>
        <p:blipFill rotWithShape="1">
          <a:blip r:embed="rId5"/>
          <a:srcRect l="19036" r="13438"/>
          <a:stretch/>
        </p:blipFill>
        <p:spPr>
          <a:xfrm>
            <a:off x="-64059" y="238669"/>
            <a:ext cx="2814269" cy="4553502"/>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39517354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 5: 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D4790-F38B-C517-66BC-1A572DF6B024}"/>
              </a:ext>
            </a:extLst>
          </p:cNvPr>
          <p:cNvSpPr>
            <a:spLocks noGrp="1"/>
          </p:cNvSpPr>
          <p:nvPr>
            <p:ph type="title" hasCustomPrompt="1"/>
          </p:nvPr>
        </p:nvSpPr>
        <p:spPr>
          <a:xfrm>
            <a:off x="838200" y="681036"/>
            <a:ext cx="10515600" cy="797035"/>
          </a:xfrm>
        </p:spPr>
        <p:txBody>
          <a:bodyPr>
            <a:normAutofit/>
          </a:bodyPr>
          <a:lstStyle>
            <a:lvl1pPr marL="0" marR="0" indent="0" algn="l" defTabSz="914400" rtl="0" eaLnBrk="1" fontAlgn="auto" latinLnBrk="0" hangingPunct="1">
              <a:lnSpc>
                <a:spcPct val="90000"/>
              </a:lnSpc>
              <a:spcBef>
                <a:spcPct val="0"/>
              </a:spcBef>
              <a:spcAft>
                <a:spcPts val="0"/>
              </a:spcAft>
              <a:buClrTx/>
              <a:buSzTx/>
              <a:buFontTx/>
              <a:buNone/>
              <a:tabLst/>
              <a:defRPr lang="en-GB" sz="3600" b="1" i="0" kern="1200" noProof="0" dirty="0" smtClean="0">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1pPr>
          </a:lstStyle>
          <a:p>
            <a:r>
              <a:rPr kumimoji="0" lang="en-GB" sz="4000" b="1" i="0" u="none" strike="noStrike" kern="1200" cap="none" spc="0" normalizeH="0" baseline="0" noProof="0" dirty="0">
                <a:ln>
                  <a:noFill/>
                </a:ln>
                <a:solidFill>
                  <a:srgbClr val="4472C4"/>
                </a:solidFill>
                <a:effectLst/>
                <a:uLnTx/>
                <a:uFillTx/>
                <a:latin typeface="Roboto Condensed" panose="02000000000000000000" pitchFamily="2" charset="0"/>
                <a:ea typeface="Roboto Condensed" panose="02000000000000000000" pitchFamily="2" charset="0"/>
                <a:cs typeface="Calibri" panose="020F0502020204030204" pitchFamily="34" charset="0"/>
              </a:rPr>
              <a:t>TITRE DIAPO 5 :</a:t>
            </a:r>
            <a:endParaRPr lang="en-US" dirty="0"/>
          </a:p>
        </p:txBody>
      </p:sp>
      <p:sp>
        <p:nvSpPr>
          <p:cNvPr id="3" name="Slide Number Placeholder 2">
            <a:extLst>
              <a:ext uri="{FF2B5EF4-FFF2-40B4-BE49-F238E27FC236}">
                <a16:creationId xmlns:a16="http://schemas.microsoft.com/office/drawing/2014/main" id="{D34BBEAB-4C2D-5EC9-578D-EC1BE799525B}"/>
              </a:ext>
            </a:extLst>
          </p:cNvPr>
          <p:cNvSpPr>
            <a:spLocks noGrp="1"/>
          </p:cNvSpPr>
          <p:nvPr>
            <p:ph type="sldNum" sz="quarter" idx="10"/>
          </p:nvPr>
        </p:nvSpPr>
        <p:spPr/>
        <p:txBody>
          <a:bodyPr/>
          <a:lstStyle/>
          <a:p>
            <a:fld id="{2D4E256F-C989-9D45-9136-B62EA99AC904}" type="slidenum">
              <a:rPr lang="en-GB" smtClean="0"/>
              <a:pPr/>
              <a:t>‹#›</a:t>
            </a:fld>
            <a:endParaRPr lang="en-GB" dirty="0"/>
          </a:p>
        </p:txBody>
      </p:sp>
      <p:sp>
        <p:nvSpPr>
          <p:cNvPr id="4" name="Content Placeholder 2">
            <a:extLst>
              <a:ext uri="{FF2B5EF4-FFF2-40B4-BE49-F238E27FC236}">
                <a16:creationId xmlns:a16="http://schemas.microsoft.com/office/drawing/2014/main" id="{615D7281-0EE7-8BCF-46B0-EA0238F4EB2E}"/>
              </a:ext>
            </a:extLst>
          </p:cNvPr>
          <p:cNvSpPr>
            <a:spLocks noGrp="1"/>
          </p:cNvSpPr>
          <p:nvPr>
            <p:ph idx="1" hasCustomPrompt="1"/>
          </p:nvPr>
        </p:nvSpPr>
        <p:spPr>
          <a:xfrm>
            <a:off x="838200" y="1825625"/>
            <a:ext cx="10515600" cy="4351338"/>
          </a:xfrm>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a:defRPr b="0" i="0">
                <a:latin typeface="Roboto Condensed" panose="02000000000000000000" pitchFamily="2" charset="0"/>
                <a:ea typeface="Roboto Condensed" panose="02000000000000000000" pitchFamily="2" charset="0"/>
                <a:cs typeface="Calibri" panose="020F0502020204030204" pitchFamily="34" charset="0"/>
              </a:defRPr>
            </a:lvl5pPr>
          </a:lstStyle>
          <a:p>
            <a:pPr lvl="0"/>
            <a:r>
              <a:rPr lang="en-US" dirty="0"/>
              <a:t>Second level</a:t>
            </a:r>
            <a:endParaRPr lang="en-GB" dirty="0"/>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83288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173FF4-B3E8-1890-0123-7D64A7DE4C7A}"/>
              </a:ext>
            </a:extLst>
          </p:cNvPr>
          <p:cNvSpPr/>
          <p:nvPr userDrawn="1"/>
        </p:nvSpPr>
        <p:spPr>
          <a:xfrm>
            <a:off x="-8858" y="-33714"/>
            <a:ext cx="12188380" cy="6872288"/>
          </a:xfrm>
          <a:prstGeom prst="rect">
            <a:avLst/>
          </a:prstGeom>
          <a:gradFill flip="none" rotWithShape="1">
            <a:gsLst>
              <a:gs pos="70000">
                <a:srgbClr val="2395CE"/>
              </a:gs>
              <a:gs pos="37000">
                <a:srgbClr val="336C9C"/>
              </a:gs>
              <a:gs pos="51000">
                <a:srgbClr val="3A85B9"/>
              </a:gs>
              <a:gs pos="22000">
                <a:srgbClr val="2B527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Medium" panose="02000000000000000000" pitchFamily="2" charset="0"/>
              <a:ea typeface="Roboto Medium" panose="02000000000000000000" pitchFamily="2" charset="0"/>
            </a:endParaRPr>
          </a:p>
        </p:txBody>
      </p:sp>
      <p:sp>
        <p:nvSpPr>
          <p:cNvPr id="2" name="Title 1">
            <a:extLst>
              <a:ext uri="{FF2B5EF4-FFF2-40B4-BE49-F238E27FC236}">
                <a16:creationId xmlns:a16="http://schemas.microsoft.com/office/drawing/2014/main" id="{043856A5-E96B-DA4C-BB4E-CF16B63148DD}"/>
              </a:ext>
            </a:extLst>
          </p:cNvPr>
          <p:cNvSpPr>
            <a:spLocks noGrp="1"/>
          </p:cNvSpPr>
          <p:nvPr>
            <p:ph type="title" hasCustomPrompt="1"/>
          </p:nvPr>
        </p:nvSpPr>
        <p:spPr>
          <a:xfrm>
            <a:off x="838200" y="559996"/>
            <a:ext cx="10515600" cy="1325563"/>
          </a:xfrm>
        </p:spPr>
        <p:txBody>
          <a:bodyPr/>
          <a:lstStyle>
            <a:lvl1pPr>
              <a:defRPr sz="3600" b="1" i="0">
                <a:latin typeface="Roboto Condensed" panose="02000000000000000000" pitchFamily="2" charset="0"/>
                <a:ea typeface="Roboto Condensed" panose="02000000000000000000" pitchFamily="2" charset="0"/>
                <a:cs typeface="Calibri" panose="020F0502020204030204" pitchFamily="34" charset="0"/>
              </a:defRPr>
            </a:lvl1pPr>
          </a:lstStyle>
          <a:p>
            <a:r>
              <a:rPr lang="en-GB" dirty="0"/>
              <a:t>CLICK TO EDIT MASTER TITLE STYLE</a:t>
            </a:r>
          </a:p>
        </p:txBody>
      </p:sp>
      <p:sp>
        <p:nvSpPr>
          <p:cNvPr id="5" name="Slide Number Placeholder 4">
            <a:extLst>
              <a:ext uri="{FF2B5EF4-FFF2-40B4-BE49-F238E27FC236}">
                <a16:creationId xmlns:a16="http://schemas.microsoft.com/office/drawing/2014/main" id="{DE9523A4-4337-854E-8E79-DF896F48DC8A}"/>
              </a:ext>
            </a:extLst>
          </p:cNvPr>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522278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ctr">
            <a:normAutofit/>
          </a:bodyPr>
          <a:lstStyle>
            <a:lvl1pPr algn="ctr">
              <a:defRPr sz="5000" b="1" i="0">
                <a:latin typeface="Roboto Condensed" panose="02000000000000000000" pitchFamily="2" charset="0"/>
                <a:ea typeface="Roboto Condensed" panose="02000000000000000000" pitchFamily="2" charset="0"/>
                <a:cs typeface="Calibri" panose="020F0502020204030204" pitchFamily="34" charset="0"/>
              </a:defRPr>
            </a:lvl1pPr>
          </a:lstStyle>
          <a:p>
            <a:r>
              <a:rPr lang="en-GB" dirty="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1">
                <a:latin typeface="Roboto Condensed" panose="02000000000000000000" pitchFamily="2" charset="0"/>
                <a:ea typeface="Roboto Condensed"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6" name="Slide Number Placeholder 5"/>
          <p:cNvSpPr>
            <a:spLocks noGrp="1"/>
          </p:cNvSpPr>
          <p:nvPr>
            <p:ph type="sldNum" sz="quarter" idx="12"/>
          </p:nvPr>
        </p:nvSpPr>
        <p:spPr>
          <a:xfrm>
            <a:off x="8842093" y="6367925"/>
            <a:ext cx="2743200" cy="365125"/>
          </a:xfrm>
          <a:prstGeom prst="rect">
            <a:avLst/>
          </a:prstGeom>
        </p:spPr>
        <p:txBody>
          <a:bodyPr/>
          <a:lstStyle>
            <a:lvl1pPr>
              <a:defRPr b="0" i="0">
                <a:latin typeface="Poppins" pitchFamily="2" charset="77"/>
              </a:defRPr>
            </a:lvl1pPr>
          </a:lstStyle>
          <a:p>
            <a:fld id="{45EBC4D1-1D19-4D5A-A648-57E14B43DFD3}" type="slidenum">
              <a:rPr lang="en-US" smtClean="0"/>
              <a:pPr/>
              <a:t>‹#›</a:t>
            </a:fld>
            <a:endParaRPr lang="en-US"/>
          </a:p>
        </p:txBody>
      </p:sp>
    </p:spTree>
    <p:extLst>
      <p:ext uri="{BB962C8B-B14F-4D97-AF65-F5344CB8AC3E}">
        <p14:creationId xmlns:p14="http://schemas.microsoft.com/office/powerpoint/2010/main" val="3329665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6155"/>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9327"/>
            <a:ext cx="10515600" cy="1102578"/>
          </a:xfrm>
          <a:prstGeom prst="rect">
            <a:avLst/>
          </a:prstGeom>
        </p:spPr>
        <p:txBody>
          <a:bodyPr vert="horz" lIns="91440" tIns="45720" rIns="91440" bIns="45720" rtlCol="0" anchor="ctr">
            <a:normAutofit/>
          </a:bodyPr>
          <a:lstStyle/>
          <a:p>
            <a:pPr marL="0" lvl="0" algn="ctr" defTabSz="914400" rtl="0" eaLnBrk="1" latinLnBrk="0" hangingPunct="1"/>
            <a:r>
              <a:rPr lang="en-GB" dirty="0"/>
              <a:t>CLICK TO EDIT MASTER TITLE STYLE</a:t>
            </a:r>
            <a:endParaRPr lang="en-US" dirty="0"/>
          </a:p>
        </p:txBody>
      </p:sp>
      <p:sp>
        <p:nvSpPr>
          <p:cNvPr id="3" name="Text Placeholder 2"/>
          <p:cNvSpPr>
            <a:spLocks noGrp="1"/>
          </p:cNvSpPr>
          <p:nvPr>
            <p:ph type="body" idx="1"/>
          </p:nvPr>
        </p:nvSpPr>
        <p:spPr>
          <a:xfrm>
            <a:off x="838200" y="1391478"/>
            <a:ext cx="10515600" cy="477078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solidFill>
                <a:latin typeface="Poppins" pitchFamily="2" charset="77"/>
              </a:defRPr>
            </a:lvl1pPr>
          </a:lstStyle>
          <a:p>
            <a:fld id="{2D4E256F-C989-9D45-9136-B62EA99AC904}" type="slidenum">
              <a:rPr lang="en-GB" smtClean="0"/>
              <a:pPr/>
              <a:t>‹#›</a:t>
            </a:fld>
            <a:endParaRPr lang="en-GB" dirty="0"/>
          </a:p>
        </p:txBody>
      </p:sp>
      <p:pic>
        <p:nvPicPr>
          <p:cNvPr id="10" name="Picture 9" descr="A logo on a black background&#10;&#10;Description automatically generated">
            <a:extLst>
              <a:ext uri="{FF2B5EF4-FFF2-40B4-BE49-F238E27FC236}">
                <a16:creationId xmlns:a16="http://schemas.microsoft.com/office/drawing/2014/main" id="{5F59F93F-7A36-0F66-A584-F0C49FB0E0DA}"/>
              </a:ext>
            </a:extLst>
          </p:cNvPr>
          <p:cNvPicPr>
            <a:picLocks noChangeAspect="1"/>
          </p:cNvPicPr>
          <p:nvPr userDrawn="1"/>
        </p:nvPicPr>
        <p:blipFill>
          <a:blip r:embed="rId22"/>
          <a:stretch>
            <a:fillRect/>
          </a:stretch>
        </p:blipFill>
        <p:spPr>
          <a:xfrm>
            <a:off x="155593" y="-47179"/>
            <a:ext cx="1588857" cy="656780"/>
          </a:xfrm>
          <a:prstGeom prst="rect">
            <a:avLst/>
          </a:prstGeom>
        </p:spPr>
      </p:pic>
      <p:pic>
        <p:nvPicPr>
          <p:cNvPr id="25" name="Picture 24" descr="A map of the united states&#10;&#10;Description automatically generated">
            <a:extLst>
              <a:ext uri="{FF2B5EF4-FFF2-40B4-BE49-F238E27FC236}">
                <a16:creationId xmlns:a16="http://schemas.microsoft.com/office/drawing/2014/main" id="{1A573239-7D60-E8A5-1BB5-686135CDDB60}"/>
              </a:ext>
            </a:extLst>
          </p:cNvPr>
          <p:cNvPicPr>
            <a:picLocks noChangeAspect="1"/>
          </p:cNvPicPr>
          <p:nvPr userDrawn="1"/>
        </p:nvPicPr>
        <p:blipFill>
          <a:blip r:embed="rId23"/>
          <a:stretch>
            <a:fillRect/>
          </a:stretch>
        </p:blipFill>
        <p:spPr>
          <a:xfrm>
            <a:off x="35501" y="-19327"/>
            <a:ext cx="620721" cy="620721"/>
          </a:xfrm>
          <a:prstGeom prst="rect">
            <a:avLst/>
          </a:prstGeom>
        </p:spPr>
      </p:pic>
      <p:sp>
        <p:nvSpPr>
          <p:cNvPr id="36" name="Rectangle 35">
            <a:extLst>
              <a:ext uri="{FF2B5EF4-FFF2-40B4-BE49-F238E27FC236}">
                <a16:creationId xmlns:a16="http://schemas.microsoft.com/office/drawing/2014/main" id="{B2209EA1-16E1-B805-352A-4432A632654A}"/>
              </a:ext>
            </a:extLst>
          </p:cNvPr>
          <p:cNvSpPr/>
          <p:nvPr userDrawn="1"/>
        </p:nvSpPr>
        <p:spPr>
          <a:xfrm>
            <a:off x="-42040" y="-19328"/>
            <a:ext cx="880240" cy="6877327"/>
          </a:xfrm>
          <a:prstGeom prst="rect">
            <a:avLst/>
          </a:prstGeom>
          <a:solidFill>
            <a:srgbClr val="86B0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descr="A black and white map&#10;&#10;Description automatically generated">
            <a:extLst>
              <a:ext uri="{FF2B5EF4-FFF2-40B4-BE49-F238E27FC236}">
                <a16:creationId xmlns:a16="http://schemas.microsoft.com/office/drawing/2014/main" id="{FB995759-378D-4CA3-1EF4-53EE57814035}"/>
              </a:ext>
            </a:extLst>
          </p:cNvPr>
          <p:cNvPicPr>
            <a:picLocks noChangeAspect="1"/>
          </p:cNvPicPr>
          <p:nvPr userDrawn="1"/>
        </p:nvPicPr>
        <p:blipFill rotWithShape="1">
          <a:blip r:embed="rId24"/>
          <a:srcRect l="19036" r="13438"/>
          <a:stretch/>
        </p:blipFill>
        <p:spPr>
          <a:xfrm>
            <a:off x="-42040" y="2703442"/>
            <a:ext cx="930546" cy="1505627"/>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440337012"/>
      </p:ext>
    </p:extLst>
  </p:cSld>
  <p:clrMap bg1="lt1" tx1="dk1" bg2="lt2" tx2="dk2" accent1="accent1" accent2="accent2" accent3="accent3" accent4="accent4" accent5="accent5" accent6="accent6" hlink="hlink" folHlink="folHlink"/>
  <p:sldLayoutIdLst>
    <p:sldLayoutId id="2147483811" r:id="rId1"/>
    <p:sldLayoutId id="2147483714" r:id="rId2"/>
    <p:sldLayoutId id="2147483814" r:id="rId3"/>
    <p:sldLayoutId id="2147483812" r:id="rId4"/>
    <p:sldLayoutId id="2147483813" r:id="rId5"/>
    <p:sldLayoutId id="2147483816" r:id="rId6"/>
    <p:sldLayoutId id="2147483744" r:id="rId7"/>
    <p:sldLayoutId id="2147483743" r:id="rId8"/>
    <p:sldLayoutId id="2147483713" r:id="rId9"/>
    <p:sldLayoutId id="2147483715" r:id="rId10"/>
    <p:sldLayoutId id="2147483716" r:id="rId11"/>
    <p:sldLayoutId id="2147483717" r:id="rId12"/>
    <p:sldLayoutId id="2147483718" r:id="rId13"/>
    <p:sldLayoutId id="2147483720" r:id="rId14"/>
    <p:sldLayoutId id="2147483721" r:id="rId15"/>
    <p:sldLayoutId id="2147483722" r:id="rId16"/>
    <p:sldLayoutId id="2147483723" r:id="rId17"/>
    <p:sldLayoutId id="2147483817" r:id="rId18"/>
    <p:sldLayoutId id="2147483818" r:id="rId19"/>
    <p:sldLayoutId id="2147483819" r:id="rId20"/>
  </p:sldLayoutIdLst>
  <p:hf hdr="0" ftr="0" dt="0"/>
  <p:txStyles>
    <p:titleStyle>
      <a:lvl1pPr algn="l" defTabSz="914400" rtl="0" eaLnBrk="1" latinLnBrk="0" hangingPunct="1">
        <a:lnSpc>
          <a:spcPct val="90000"/>
        </a:lnSpc>
        <a:spcBef>
          <a:spcPct val="0"/>
        </a:spcBef>
        <a:buNone/>
        <a:defRPr lang="en-US" sz="4000" b="1" i="0" kern="1200" dirty="0">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Clr>
          <a:schemeClr val="accent1">
            <a:lumMod val="60000"/>
            <a:lumOff val="40000"/>
          </a:schemeClr>
        </a:buClr>
        <a:buFont typeface="Arial" panose="020B0604020202020204" pitchFamily="34" charset="0"/>
        <a:buChar char="•"/>
        <a:defRPr sz="2500" b="0" i="0" kern="12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6858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2400" b="0" i="0" kern="12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2300" b="0" i="0" kern="12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2200" b="0" i="0" kern="12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2100" b="0" i="0" kern="12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B979A1-3380-63A3-B7E8-7D6A23CB2B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013F99-A68B-4E02-0DBC-51A3C797A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9F594A-0B3F-12AF-45C5-426D282FFE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AF69AF54-4EA4-B8BD-003B-27295648F1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BD2C2BB-E642-CD1B-4677-D40726098B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5EA4282-3294-E64E-832E-82EACA0289C6}" type="slidenum">
              <a:rPr lang="en-US" smtClean="0"/>
              <a:t>‹#›</a:t>
            </a:fld>
            <a:endParaRPr lang="en-US"/>
          </a:p>
        </p:txBody>
      </p:sp>
    </p:spTree>
    <p:extLst>
      <p:ext uri="{BB962C8B-B14F-4D97-AF65-F5344CB8AC3E}">
        <p14:creationId xmlns:p14="http://schemas.microsoft.com/office/powerpoint/2010/main" val="1710877689"/>
      </p:ext>
    </p:extLst>
  </p:cSld>
  <p:clrMap bg1="lt1" tx1="dk1" bg2="lt2" tx2="dk2" accent1="accent1" accent2="accent2" accent3="accent3" accent4="accent4" accent5="accent5" accent6="accent6" hlink="hlink" folHlink="folHlink"/>
  <p:sldLayoutIdLst>
    <p:sldLayoutId id="214748376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2D9AD-7A6B-84E4-879D-6E9459327C07}"/>
              </a:ext>
            </a:extLst>
          </p:cNvPr>
          <p:cNvSpPr>
            <a:spLocks noGrp="1"/>
          </p:cNvSpPr>
          <p:nvPr>
            <p:ph type="ctrTitle"/>
          </p:nvPr>
        </p:nvSpPr>
        <p:spPr/>
        <p:txBody>
          <a:bodyPr/>
          <a:lstStyle/>
          <a:p>
            <a:r>
              <a:rPr lang="en-US" dirty="0"/>
              <a:t>REUNION DES DIRECTEURS DU PROGRAMME ELARGI DE VACCINATION DE L’AFRIQUE CENTRALE, KINSHASA, 2024</a:t>
            </a:r>
          </a:p>
        </p:txBody>
      </p:sp>
      <p:sp>
        <p:nvSpPr>
          <p:cNvPr id="4" name="Text Placeholder 3">
            <a:extLst>
              <a:ext uri="{FF2B5EF4-FFF2-40B4-BE49-F238E27FC236}">
                <a16:creationId xmlns:a16="http://schemas.microsoft.com/office/drawing/2014/main" id="{9DCC9677-CEA3-FD4C-9E4A-9258492051D1}"/>
              </a:ext>
            </a:extLst>
          </p:cNvPr>
          <p:cNvSpPr>
            <a:spLocks noGrp="1"/>
          </p:cNvSpPr>
          <p:nvPr>
            <p:ph type="body" idx="13"/>
          </p:nvPr>
        </p:nvSpPr>
        <p:spPr/>
        <p:txBody>
          <a:bodyPr/>
          <a:lstStyle/>
          <a:p>
            <a:endParaRPr lang="en-US" dirty="0"/>
          </a:p>
        </p:txBody>
      </p:sp>
      <p:sp>
        <p:nvSpPr>
          <p:cNvPr id="5" name="Subtitle 2">
            <a:extLst>
              <a:ext uri="{FF2B5EF4-FFF2-40B4-BE49-F238E27FC236}">
                <a16:creationId xmlns:a16="http://schemas.microsoft.com/office/drawing/2014/main" id="{B1704CF8-6071-A843-B308-8C2B057E5AE8}"/>
              </a:ext>
            </a:extLst>
          </p:cNvPr>
          <p:cNvSpPr>
            <a:spLocks noGrp="1"/>
          </p:cNvSpPr>
          <p:nvPr>
            <p:ph type="subTitle" idx="1"/>
          </p:nvPr>
        </p:nvSpPr>
        <p:spPr/>
        <p:txBody>
          <a:bodyPr>
            <a:normAutofit/>
          </a:bodyPr>
          <a:lstStyle/>
          <a:p>
            <a:r>
              <a:rPr lang="fr-FR" dirty="0"/>
              <a:t>Session</a:t>
            </a:r>
            <a:r>
              <a:rPr lang="fr-FR" b="1" dirty="0">
                <a:solidFill>
                  <a:srgbClr val="2D9696"/>
                </a:solidFill>
              </a:rPr>
              <a:t>: Engagement politique et financement durable de la vaccination  </a:t>
            </a:r>
          </a:p>
          <a:p>
            <a:r>
              <a:rPr lang="fr-FR" dirty="0"/>
              <a:t>Titre: </a:t>
            </a:r>
            <a:r>
              <a:rPr lang="en-US" b="1" dirty="0" err="1">
                <a:solidFill>
                  <a:srgbClr val="2D9696"/>
                </a:solidFill>
              </a:rPr>
              <a:t>Financement</a:t>
            </a:r>
            <a:r>
              <a:rPr lang="en-US" b="1" dirty="0">
                <a:solidFill>
                  <a:srgbClr val="2D9696"/>
                </a:solidFill>
              </a:rPr>
              <a:t> durable de la vaccination</a:t>
            </a:r>
            <a:endParaRPr lang="fr-FR" b="1" dirty="0">
              <a:solidFill>
                <a:srgbClr val="2D9696"/>
              </a:solidFill>
            </a:endParaRPr>
          </a:p>
          <a:p>
            <a:r>
              <a:rPr lang="fr-FR" dirty="0"/>
              <a:t>Présentateur : </a:t>
            </a:r>
            <a:r>
              <a:rPr lang="fr-FR" b="1" dirty="0">
                <a:solidFill>
                  <a:srgbClr val="2D9696"/>
                </a:solidFill>
              </a:rPr>
              <a:t>SATOULOU-MALEYO, Alexis</a:t>
            </a:r>
            <a:endParaRPr lang="fr-FR" dirty="0"/>
          </a:p>
          <a:p>
            <a:r>
              <a:rPr lang="fr-FR" dirty="0"/>
              <a:t>Date: </a:t>
            </a:r>
            <a:r>
              <a:rPr lang="fr-FR" b="1" dirty="0">
                <a:solidFill>
                  <a:srgbClr val="2D9696"/>
                </a:solidFill>
              </a:rPr>
              <a:t>10 septembre 2024</a:t>
            </a:r>
          </a:p>
        </p:txBody>
      </p:sp>
    </p:spTree>
    <p:extLst>
      <p:ext uri="{BB962C8B-B14F-4D97-AF65-F5344CB8AC3E}">
        <p14:creationId xmlns:p14="http://schemas.microsoft.com/office/powerpoint/2010/main" val="1598964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0AD5B693-67AA-D531-CDD0-CE1284D88E81}"/>
              </a:ext>
            </a:extLst>
          </p:cNvPr>
          <p:cNvSpPr txBox="1">
            <a:spLocks/>
          </p:cNvSpPr>
          <p:nvPr/>
        </p:nvSpPr>
        <p:spPr>
          <a:xfrm>
            <a:off x="1072799" y="127715"/>
            <a:ext cx="10280006" cy="450496"/>
          </a:xfrm>
          <a:prstGeom prst="rect">
            <a:avLst/>
          </a:prstGeom>
        </p:spPr>
        <p:txBody>
          <a:bodyPr vert="horz" wrap="square" lIns="0" tIns="0" rIns="0" bIns="0" rtlCol="0" anchor="ctr" anchorCtr="0">
            <a:normAutofit fontScale="85000" lnSpcReduction="20000"/>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a:lstStyle>
          <a:p>
            <a:pPr>
              <a:lnSpc>
                <a:spcPct val="110000"/>
              </a:lnSpc>
            </a:pPr>
            <a:r>
              <a:rPr lang="en-US" sz="3600" dirty="0">
                <a:solidFill>
                  <a:srgbClr val="4472C4"/>
                </a:solidFill>
                <a:latin typeface="Roboto Condensed" panose="02000000000000000000" pitchFamily="2" charset="0"/>
                <a:ea typeface="Roboto Condensed" panose="02000000000000000000" pitchFamily="2" charset="0"/>
                <a:cs typeface="Calibri" panose="020F0502020204030204" pitchFamily="34" charset="0"/>
              </a:rPr>
              <a:t>Durabilité du financement de la vaccination</a:t>
            </a:r>
          </a:p>
        </p:txBody>
      </p:sp>
      <p:sp>
        <p:nvSpPr>
          <p:cNvPr id="18" name="Subtitle 2">
            <a:extLst>
              <a:ext uri="{FF2B5EF4-FFF2-40B4-BE49-F238E27FC236}">
                <a16:creationId xmlns:a16="http://schemas.microsoft.com/office/drawing/2014/main" id="{5027D7E3-231F-C2C9-D2E7-38BABB9D5100}"/>
              </a:ext>
            </a:extLst>
          </p:cNvPr>
          <p:cNvSpPr txBox="1">
            <a:spLocks/>
          </p:cNvSpPr>
          <p:nvPr/>
        </p:nvSpPr>
        <p:spPr>
          <a:xfrm>
            <a:off x="3613257" y="941358"/>
            <a:ext cx="8312861" cy="997196"/>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800" b="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just">
              <a:lnSpc>
                <a:spcPct val="90000"/>
              </a:lnSpc>
              <a:spcBef>
                <a:spcPts val="1000"/>
              </a:spcBef>
              <a:buClr>
                <a:schemeClr val="accent1">
                  <a:lumMod val="60000"/>
                  <a:lumOff val="40000"/>
                </a:schemeClr>
              </a:buClr>
              <a:buNone/>
            </a:pPr>
            <a:r>
              <a:rPr lang="en-US" dirty="0">
                <a:latin typeface="Roboto Condensed" panose="02000000000000000000" pitchFamily="2" charset="0"/>
                <a:ea typeface="Roboto Condensed" panose="02000000000000000000" pitchFamily="2" charset="0"/>
                <a:cs typeface="Calibri" panose="020F0502020204030204" pitchFamily="34" charset="0"/>
              </a:rPr>
              <a:t>La capacité d'un pays à mobiliser de manière cohérente et à gérer efficacement les ressources nationales et extérieures pour atteindre les objectifs de vaccination actuels et futurs, en garantissant la résilience financière et l'appropriation de son </a:t>
            </a:r>
            <a:r>
              <a:rPr lang="en-US" dirty="0" err="1">
                <a:latin typeface="Roboto Condensed" panose="02000000000000000000" pitchFamily="2" charset="0"/>
                <a:ea typeface="Roboto Condensed" panose="02000000000000000000" pitchFamily="2" charset="0"/>
                <a:cs typeface="Calibri" panose="020F0502020204030204" pitchFamily="34" charset="0"/>
              </a:rPr>
              <a:t>programme de </a:t>
            </a:r>
            <a:r>
              <a:rPr lang="en-US" dirty="0">
                <a:latin typeface="Roboto Condensed" panose="02000000000000000000" pitchFamily="2" charset="0"/>
                <a:ea typeface="Roboto Condensed" panose="02000000000000000000" pitchFamily="2" charset="0"/>
                <a:cs typeface="Calibri" panose="020F0502020204030204" pitchFamily="34" charset="0"/>
              </a:rPr>
              <a:t>vaccination.</a:t>
            </a:r>
          </a:p>
        </p:txBody>
      </p:sp>
      <p:sp>
        <p:nvSpPr>
          <p:cNvPr id="23" name="TextBox 22">
            <a:extLst>
              <a:ext uri="{FF2B5EF4-FFF2-40B4-BE49-F238E27FC236}">
                <a16:creationId xmlns:a16="http://schemas.microsoft.com/office/drawing/2014/main" id="{7B97883A-0DAB-A865-EC7F-2953066FC681}"/>
              </a:ext>
            </a:extLst>
          </p:cNvPr>
          <p:cNvSpPr txBox="1"/>
          <p:nvPr/>
        </p:nvSpPr>
        <p:spPr>
          <a:xfrm>
            <a:off x="3508191" y="2088220"/>
            <a:ext cx="8169942" cy="877163"/>
          </a:xfrm>
          <a:prstGeom prst="rect">
            <a:avLst/>
          </a:prstGeom>
          <a:noFill/>
          <a:ln w="6350">
            <a:noFill/>
            <a:miter lim="800000"/>
          </a:ln>
        </p:spPr>
        <p:txBody>
          <a:bodyPr wrap="square">
            <a:spAutoFit/>
          </a:bodyPr>
          <a:lstStyle/>
          <a:p>
            <a:pPr>
              <a:lnSpc>
                <a:spcPct val="150000"/>
              </a:lnSpc>
            </a:pPr>
            <a:r>
              <a:rPr lang="en-US" dirty="0">
                <a:latin typeface="Roboto Condensed" panose="02000000000000000000" pitchFamily="2" charset="0"/>
                <a:ea typeface="Roboto Condensed" panose="02000000000000000000" pitchFamily="2" charset="0"/>
                <a:cs typeface="Calibri" panose="020F0502020204030204" pitchFamily="34" charset="0"/>
              </a:rPr>
              <a:t>Veiller à ce que le financement de la vaccination réponde à l'ensemble des besoins en ressources pour fournir des services à la population cible.</a:t>
            </a:r>
          </a:p>
        </p:txBody>
      </p:sp>
      <p:sp>
        <p:nvSpPr>
          <p:cNvPr id="24" name="TextBox 23">
            <a:extLst>
              <a:ext uri="{FF2B5EF4-FFF2-40B4-BE49-F238E27FC236}">
                <a16:creationId xmlns:a16="http://schemas.microsoft.com/office/drawing/2014/main" id="{F049DA20-72C5-401C-5CD6-85F81B31F92A}"/>
              </a:ext>
            </a:extLst>
          </p:cNvPr>
          <p:cNvSpPr txBox="1"/>
          <p:nvPr/>
        </p:nvSpPr>
        <p:spPr>
          <a:xfrm>
            <a:off x="3508191" y="3164366"/>
            <a:ext cx="8169942" cy="877163"/>
          </a:xfrm>
          <a:prstGeom prst="rect">
            <a:avLst/>
          </a:prstGeom>
          <a:noFill/>
          <a:ln w="6350">
            <a:noFill/>
            <a:miter lim="800000"/>
          </a:ln>
        </p:spPr>
        <p:txBody>
          <a:bodyPr wrap="square">
            <a:spAutoFit/>
          </a:bodyPr>
          <a:lstStyle/>
          <a:p>
            <a:pPr>
              <a:lnSpc>
                <a:spcPct val="150000"/>
              </a:lnSpc>
            </a:pPr>
            <a:r>
              <a:rPr lang="en-US" dirty="0">
                <a:latin typeface="Roboto Condensed" panose="02000000000000000000" pitchFamily="2" charset="0"/>
                <a:ea typeface="Roboto Condensed" panose="02000000000000000000" pitchFamily="2" charset="0"/>
                <a:cs typeface="Calibri" panose="020F0502020204030204" pitchFamily="34" charset="0"/>
              </a:rPr>
              <a:t>Veiller à ce que les ressources soient disponibles en cas de besoin afin d'assurer la continuité des services.</a:t>
            </a:r>
          </a:p>
        </p:txBody>
      </p:sp>
      <p:sp>
        <p:nvSpPr>
          <p:cNvPr id="28" name="Rectangle 27">
            <a:extLst>
              <a:ext uri="{FF2B5EF4-FFF2-40B4-BE49-F238E27FC236}">
                <a16:creationId xmlns:a16="http://schemas.microsoft.com/office/drawing/2014/main" id="{F0F19F7A-D741-0052-CF58-8AAC77ECD1B8}"/>
              </a:ext>
            </a:extLst>
          </p:cNvPr>
          <p:cNvSpPr/>
          <p:nvPr/>
        </p:nvSpPr>
        <p:spPr>
          <a:xfrm>
            <a:off x="950164" y="5708090"/>
            <a:ext cx="10853905" cy="1149909"/>
          </a:xfrm>
          <a:prstGeom prst="rect">
            <a:avLst/>
          </a:prstGeom>
          <a:solidFill>
            <a:schemeClr val="bg2"/>
          </a:solidFill>
          <a:ln w="12700" cap="sq">
            <a:no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spcBef>
                <a:spcPts val="300"/>
              </a:spcBef>
              <a:spcAft>
                <a:spcPts val="300"/>
              </a:spcAft>
            </a:pPr>
            <a:r>
              <a:rPr lang="en-US" sz="1400" dirty="0">
                <a:solidFill>
                  <a:srgbClr val="000000"/>
                </a:solidFill>
                <a:latin typeface="Roboto Condensed" panose="02000000000000000000" pitchFamily="2" charset="0"/>
                <a:ea typeface="Roboto Condensed" panose="02000000000000000000" pitchFamily="2" charset="0"/>
                <a:cs typeface="Poppins" panose="00000500000000000000" pitchFamily="2" charset="0"/>
              </a:rPr>
              <a:t>Augmenter et maintenir nos investissements nationaux et nos allocations de fonds, y compris les mécanismes de financement innovants, pour couvrir le coût des vaccins traditionnels, répondre à nos nouvelles exigences en matière de financement des vaccins et fournir un soutien financier pour la mise en œuvre opérationnelle des activités d'immunisation par les programmes élargis </a:t>
            </a:r>
            <a:r>
              <a:rPr lang="en-US" sz="1400" dirty="0" err="1">
                <a:solidFill>
                  <a:srgbClr val="000000"/>
                </a:solidFill>
                <a:latin typeface="Roboto Condensed" panose="02000000000000000000" pitchFamily="2" charset="0"/>
                <a:ea typeface="Roboto Condensed" panose="02000000000000000000" pitchFamily="2" charset="0"/>
                <a:cs typeface="Poppins" panose="00000500000000000000" pitchFamily="2" charset="0"/>
              </a:rPr>
              <a:t>de </a:t>
            </a:r>
            <a:r>
              <a:rPr lang="en-US" sz="1400" dirty="0">
                <a:solidFill>
                  <a:srgbClr val="000000"/>
                </a:solidFill>
                <a:latin typeface="Roboto Condensed" panose="02000000000000000000" pitchFamily="2" charset="0"/>
                <a:ea typeface="Roboto Condensed" panose="02000000000000000000" pitchFamily="2" charset="0"/>
                <a:cs typeface="Poppins" panose="00000500000000000000" pitchFamily="2" charset="0"/>
              </a:rPr>
              <a:t>vaccination.</a:t>
            </a:r>
          </a:p>
        </p:txBody>
      </p:sp>
      <p:sp>
        <p:nvSpPr>
          <p:cNvPr id="30" name="TextBox 29">
            <a:extLst>
              <a:ext uri="{FF2B5EF4-FFF2-40B4-BE49-F238E27FC236}">
                <a16:creationId xmlns:a16="http://schemas.microsoft.com/office/drawing/2014/main" id="{FB172033-733D-DCA0-30A0-5ACAE5E08631}"/>
              </a:ext>
            </a:extLst>
          </p:cNvPr>
          <p:cNvSpPr txBox="1"/>
          <p:nvPr/>
        </p:nvSpPr>
        <p:spPr>
          <a:xfrm>
            <a:off x="3508190" y="4012399"/>
            <a:ext cx="8509315" cy="877163"/>
          </a:xfrm>
          <a:prstGeom prst="rect">
            <a:avLst/>
          </a:prstGeom>
          <a:noFill/>
          <a:ln w="6350">
            <a:noFill/>
            <a:miter lim="800000"/>
          </a:ln>
        </p:spPr>
        <p:txBody>
          <a:bodyPr wrap="square">
            <a:spAutoFit/>
          </a:bodyPr>
          <a:lstStyle/>
          <a:p>
            <a:pPr>
              <a:lnSpc>
                <a:spcPct val="150000"/>
              </a:lnSpc>
            </a:pPr>
            <a:r>
              <a:rPr lang="en-US" dirty="0">
                <a:latin typeface="Roboto Condensed" panose="02000000000000000000" pitchFamily="2" charset="0"/>
                <a:ea typeface="Roboto Condensed" panose="02000000000000000000" pitchFamily="2" charset="0"/>
                <a:cs typeface="Calibri" panose="020F0502020204030204" pitchFamily="34" charset="0"/>
              </a:rPr>
              <a:t>Assurer le leadership et la responsabilité des pays en matière de financement et de gestion programmatique de la vaccination</a:t>
            </a:r>
            <a:r>
              <a:rPr lang="en-US" sz="1400" dirty="0">
                <a:solidFill>
                  <a:srgbClr val="4D4D4D"/>
                </a:solidFill>
                <a:latin typeface="Poppins" panose="00000500000000000000" pitchFamily="2" charset="0"/>
                <a:cs typeface="Poppins" panose="00000500000000000000" pitchFamily="2" charset="0"/>
              </a:rPr>
              <a:t>.</a:t>
            </a:r>
            <a:endParaRPr lang="en-US" sz="1400" dirty="0"/>
          </a:p>
        </p:txBody>
      </p:sp>
      <p:sp>
        <p:nvSpPr>
          <p:cNvPr id="36" name="Rectangle: Rounded Corners 35">
            <a:extLst>
              <a:ext uri="{FF2B5EF4-FFF2-40B4-BE49-F238E27FC236}">
                <a16:creationId xmlns:a16="http://schemas.microsoft.com/office/drawing/2014/main" id="{2CB50F0F-D2BC-6D35-0266-D34D0E174977}"/>
              </a:ext>
            </a:extLst>
          </p:cNvPr>
          <p:cNvSpPr/>
          <p:nvPr/>
        </p:nvSpPr>
        <p:spPr>
          <a:xfrm>
            <a:off x="950164" y="977205"/>
            <a:ext cx="2090465" cy="769441"/>
          </a:xfrm>
          <a:prstGeom prst="roundRect">
            <a:avLst/>
          </a:prstGeom>
          <a:solidFill>
            <a:srgbClr val="1E7FB8"/>
          </a:solidFill>
          <a:ln w="63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err="1">
                <a:solidFill>
                  <a:schemeClr val="bg2"/>
                </a:solidFill>
                <a:latin typeface="Roboto Condensed" panose="02000000000000000000" pitchFamily="2" charset="0"/>
                <a:ea typeface="Roboto Condensed" panose="02000000000000000000" pitchFamily="2" charset="0"/>
                <a:cs typeface="Poppins" panose="00000500000000000000" pitchFamily="2" charset="0"/>
              </a:rPr>
              <a:t>Durabilité</a:t>
            </a:r>
            <a:endParaRPr lang="en-US" sz="1600" dirty="0">
              <a:solidFill>
                <a:schemeClr val="bg2"/>
              </a:solidFill>
              <a:latin typeface="Roboto Condensed" panose="02000000000000000000" pitchFamily="2" charset="0"/>
              <a:ea typeface="Roboto Condensed" panose="02000000000000000000" pitchFamily="2" charset="0"/>
              <a:cs typeface="Poppins" panose="00000500000000000000" pitchFamily="2" charset="0"/>
            </a:endParaRPr>
          </a:p>
        </p:txBody>
      </p:sp>
      <p:sp>
        <p:nvSpPr>
          <p:cNvPr id="33" name="Oval 32">
            <a:extLst>
              <a:ext uri="{FF2B5EF4-FFF2-40B4-BE49-F238E27FC236}">
                <a16:creationId xmlns:a16="http://schemas.microsoft.com/office/drawing/2014/main" id="{958C66CF-2D50-2C1A-3494-855EC20F2F81}"/>
              </a:ext>
            </a:extLst>
          </p:cNvPr>
          <p:cNvSpPr/>
          <p:nvPr/>
        </p:nvSpPr>
        <p:spPr>
          <a:xfrm>
            <a:off x="2764756" y="1329739"/>
            <a:ext cx="512161" cy="489193"/>
          </a:xfrm>
          <a:prstGeom prst="ellipse">
            <a:avLst/>
          </a:prstGeom>
          <a:solidFill>
            <a:schemeClr val="bg1"/>
          </a:solid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35" name="Graphic 34" descr="Continuous Improvement outline">
            <a:extLst>
              <a:ext uri="{FF2B5EF4-FFF2-40B4-BE49-F238E27FC236}">
                <a16:creationId xmlns:a16="http://schemas.microsoft.com/office/drawing/2014/main" id="{2C454C61-C4DA-1EED-AA66-583DD9D6C9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56940" y="1329739"/>
            <a:ext cx="512161" cy="512161"/>
          </a:xfrm>
          <a:prstGeom prst="rect">
            <a:avLst/>
          </a:prstGeom>
        </p:spPr>
      </p:pic>
      <p:sp>
        <p:nvSpPr>
          <p:cNvPr id="37" name="Rectangle: Rounded Corners 36">
            <a:extLst>
              <a:ext uri="{FF2B5EF4-FFF2-40B4-BE49-F238E27FC236}">
                <a16:creationId xmlns:a16="http://schemas.microsoft.com/office/drawing/2014/main" id="{183A48B3-521A-DA62-951A-80268E3501FC}"/>
              </a:ext>
            </a:extLst>
          </p:cNvPr>
          <p:cNvSpPr/>
          <p:nvPr/>
        </p:nvSpPr>
        <p:spPr>
          <a:xfrm>
            <a:off x="950164" y="2022310"/>
            <a:ext cx="2090465" cy="769441"/>
          </a:xfrm>
          <a:prstGeom prst="roundRect">
            <a:avLst/>
          </a:prstGeom>
          <a:solidFill>
            <a:srgbClr val="1E7FB8"/>
          </a:solidFill>
          <a:ln w="63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2"/>
                </a:solidFill>
                <a:latin typeface="Roboto Condensed" panose="02000000000000000000" pitchFamily="2" charset="0"/>
                <a:ea typeface="Roboto Condensed" panose="02000000000000000000" pitchFamily="2" charset="0"/>
                <a:cs typeface="Poppins" panose="00000500000000000000" pitchFamily="2" charset="0"/>
              </a:rPr>
              <a:t>Adéquation des ressources</a:t>
            </a:r>
          </a:p>
        </p:txBody>
      </p:sp>
      <p:sp>
        <p:nvSpPr>
          <p:cNvPr id="15" name="Oval 14">
            <a:extLst>
              <a:ext uri="{FF2B5EF4-FFF2-40B4-BE49-F238E27FC236}">
                <a16:creationId xmlns:a16="http://schemas.microsoft.com/office/drawing/2014/main" id="{639753E3-57FB-8249-CF20-F92D7B1F14E1}"/>
              </a:ext>
            </a:extLst>
          </p:cNvPr>
          <p:cNvSpPr/>
          <p:nvPr/>
        </p:nvSpPr>
        <p:spPr>
          <a:xfrm>
            <a:off x="2771411" y="2389612"/>
            <a:ext cx="513989" cy="489193"/>
          </a:xfrm>
          <a:prstGeom prst="ellipse">
            <a:avLst/>
          </a:prstGeom>
          <a:solidFill>
            <a:schemeClr val="bg1"/>
          </a:solid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25" name="Graphic 24" descr="Shield Tick outline">
            <a:extLst>
              <a:ext uri="{FF2B5EF4-FFF2-40B4-BE49-F238E27FC236}">
                <a16:creationId xmlns:a16="http://schemas.microsoft.com/office/drawing/2014/main" id="{5064A5EA-984C-1267-8A34-398884EBBEC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95116" y="2397217"/>
            <a:ext cx="473985" cy="473985"/>
          </a:xfrm>
          <a:prstGeom prst="rect">
            <a:avLst/>
          </a:prstGeom>
        </p:spPr>
      </p:pic>
      <p:sp>
        <p:nvSpPr>
          <p:cNvPr id="38" name="Rectangle: Rounded Corners 37">
            <a:extLst>
              <a:ext uri="{FF2B5EF4-FFF2-40B4-BE49-F238E27FC236}">
                <a16:creationId xmlns:a16="http://schemas.microsoft.com/office/drawing/2014/main" id="{89E8C3F0-A84C-5A5E-730C-AC77053AC564}"/>
              </a:ext>
            </a:extLst>
          </p:cNvPr>
          <p:cNvSpPr/>
          <p:nvPr/>
        </p:nvSpPr>
        <p:spPr>
          <a:xfrm>
            <a:off x="950164" y="3005967"/>
            <a:ext cx="2090465" cy="769441"/>
          </a:xfrm>
          <a:prstGeom prst="roundRect">
            <a:avLst/>
          </a:prstGeom>
          <a:solidFill>
            <a:srgbClr val="1E7FB8"/>
          </a:solidFill>
          <a:ln w="63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2"/>
                </a:solidFill>
                <a:latin typeface="Roboto Condensed" panose="02000000000000000000" pitchFamily="2" charset="0"/>
                <a:ea typeface="Roboto Condensed" panose="02000000000000000000" pitchFamily="2" charset="0"/>
                <a:cs typeface="Poppins" panose="00000500000000000000" pitchFamily="2" charset="0"/>
              </a:rPr>
              <a:t>Prévisibilité et rapidité</a:t>
            </a:r>
          </a:p>
        </p:txBody>
      </p:sp>
      <p:sp>
        <p:nvSpPr>
          <p:cNvPr id="12" name="Oval 11">
            <a:extLst>
              <a:ext uri="{FF2B5EF4-FFF2-40B4-BE49-F238E27FC236}">
                <a16:creationId xmlns:a16="http://schemas.microsoft.com/office/drawing/2014/main" id="{3F9BAFD9-72B2-233E-062D-1CF0CCF10AA9}"/>
              </a:ext>
            </a:extLst>
          </p:cNvPr>
          <p:cNvSpPr/>
          <p:nvPr/>
        </p:nvSpPr>
        <p:spPr>
          <a:xfrm>
            <a:off x="2777128" y="3380413"/>
            <a:ext cx="512161" cy="489193"/>
          </a:xfrm>
          <a:prstGeom prst="ellipse">
            <a:avLst/>
          </a:prstGeom>
          <a:solidFill>
            <a:schemeClr val="bg1"/>
          </a:solid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26" name="Graphic 25" descr="Alarm clock outline">
            <a:extLst>
              <a:ext uri="{FF2B5EF4-FFF2-40B4-BE49-F238E27FC236}">
                <a16:creationId xmlns:a16="http://schemas.microsoft.com/office/drawing/2014/main" id="{180E34CC-E166-3A4D-8406-C516780D0C4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93406" y="3371854"/>
            <a:ext cx="479603" cy="479603"/>
          </a:xfrm>
          <a:prstGeom prst="rect">
            <a:avLst/>
          </a:prstGeom>
        </p:spPr>
      </p:pic>
      <p:sp>
        <p:nvSpPr>
          <p:cNvPr id="39" name="Rectangle: Rounded Corners 38">
            <a:extLst>
              <a:ext uri="{FF2B5EF4-FFF2-40B4-BE49-F238E27FC236}">
                <a16:creationId xmlns:a16="http://schemas.microsoft.com/office/drawing/2014/main" id="{1210536B-234A-0A5B-0FEF-EA1942C774E7}"/>
              </a:ext>
            </a:extLst>
          </p:cNvPr>
          <p:cNvSpPr/>
          <p:nvPr/>
        </p:nvSpPr>
        <p:spPr>
          <a:xfrm>
            <a:off x="950164" y="4018059"/>
            <a:ext cx="2090465" cy="769441"/>
          </a:xfrm>
          <a:prstGeom prst="roundRect">
            <a:avLst/>
          </a:prstGeom>
          <a:solidFill>
            <a:srgbClr val="1E7FB8"/>
          </a:solidFill>
          <a:ln w="63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2"/>
                </a:solidFill>
                <a:latin typeface="Roboto Condensed" panose="02000000000000000000" pitchFamily="2" charset="0"/>
                <a:ea typeface="Roboto Condensed" panose="02000000000000000000" pitchFamily="2" charset="0"/>
                <a:cs typeface="Poppins" panose="00000500000000000000" pitchFamily="2" charset="0"/>
              </a:rPr>
              <a:t>Bonne gouvernance et alignement des partenaires</a:t>
            </a:r>
          </a:p>
        </p:txBody>
      </p:sp>
      <p:sp>
        <p:nvSpPr>
          <p:cNvPr id="10" name="Oval 9">
            <a:extLst>
              <a:ext uri="{FF2B5EF4-FFF2-40B4-BE49-F238E27FC236}">
                <a16:creationId xmlns:a16="http://schemas.microsoft.com/office/drawing/2014/main" id="{00C3994F-B599-B15D-2B4F-64953EA9433A}"/>
              </a:ext>
            </a:extLst>
          </p:cNvPr>
          <p:cNvSpPr/>
          <p:nvPr/>
        </p:nvSpPr>
        <p:spPr>
          <a:xfrm>
            <a:off x="2794704" y="4378647"/>
            <a:ext cx="512161" cy="489193"/>
          </a:xfrm>
          <a:prstGeom prst="ellipse">
            <a:avLst/>
          </a:prstGeom>
          <a:solidFill>
            <a:schemeClr val="bg1"/>
          </a:solid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27" name="Graphic 26" descr="Handshake outline">
            <a:extLst>
              <a:ext uri="{FF2B5EF4-FFF2-40B4-BE49-F238E27FC236}">
                <a16:creationId xmlns:a16="http://schemas.microsoft.com/office/drawing/2014/main" id="{846AB16E-EAC1-E85A-EB81-FC275A8B0DD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16168" y="4388627"/>
            <a:ext cx="469232" cy="469232"/>
          </a:xfrm>
          <a:prstGeom prst="rect">
            <a:avLst/>
          </a:prstGeom>
        </p:spPr>
      </p:pic>
      <p:sp>
        <p:nvSpPr>
          <p:cNvPr id="2" name="Rectangle: Rounded Corners 1">
            <a:extLst>
              <a:ext uri="{FF2B5EF4-FFF2-40B4-BE49-F238E27FC236}">
                <a16:creationId xmlns:a16="http://schemas.microsoft.com/office/drawing/2014/main" id="{7C2747B7-8CD2-0889-28E6-D0CCB064D1E4}"/>
              </a:ext>
            </a:extLst>
          </p:cNvPr>
          <p:cNvSpPr/>
          <p:nvPr/>
        </p:nvSpPr>
        <p:spPr>
          <a:xfrm>
            <a:off x="3009706" y="5320927"/>
            <a:ext cx="7146758" cy="336715"/>
          </a:xfrm>
          <a:prstGeom prst="roundRect">
            <a:avLst/>
          </a:prstGeom>
          <a:solidFill>
            <a:schemeClr val="accent2">
              <a:lumMod val="20000"/>
              <a:lumOff val="80000"/>
            </a:schemeClr>
          </a:solidFill>
          <a:ln w="63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u="sng" dirty="0" err="1">
                <a:solidFill>
                  <a:srgbClr val="000000"/>
                </a:solidFill>
                <a:latin typeface="Roboto Condensed" panose="02000000000000000000" pitchFamily="2" charset="0"/>
                <a:ea typeface="Roboto Condensed" panose="02000000000000000000" pitchFamily="2" charset="0"/>
                <a:cs typeface="Poppins" panose="00000500000000000000" pitchFamily="2" charset="0"/>
              </a:rPr>
              <a:t>Déclaration</a:t>
            </a:r>
            <a:r>
              <a:rPr lang="en-US" sz="1600" u="sng" dirty="0">
                <a:solidFill>
                  <a:srgbClr val="000000"/>
                </a:solidFill>
                <a:latin typeface="Roboto Condensed" panose="02000000000000000000" pitchFamily="2" charset="0"/>
                <a:ea typeface="Roboto Condensed" panose="02000000000000000000" pitchFamily="2" charset="0"/>
                <a:cs typeface="Poppins" panose="00000500000000000000" pitchFamily="2" charset="0"/>
              </a:rPr>
              <a:t> </a:t>
            </a:r>
            <a:r>
              <a:rPr lang="en-US" sz="1600" u="sng" dirty="0" err="1">
                <a:solidFill>
                  <a:srgbClr val="000000"/>
                </a:solidFill>
                <a:latin typeface="Roboto Condensed" panose="02000000000000000000" pitchFamily="2" charset="0"/>
                <a:ea typeface="Roboto Condensed" panose="02000000000000000000" pitchFamily="2" charset="0"/>
                <a:cs typeface="Poppins" panose="00000500000000000000" pitchFamily="2" charset="0"/>
              </a:rPr>
              <a:t>d'Addis</a:t>
            </a:r>
            <a:r>
              <a:rPr lang="en-US" sz="1600" u="sng" dirty="0">
                <a:solidFill>
                  <a:srgbClr val="000000"/>
                </a:solidFill>
                <a:latin typeface="Roboto Condensed" panose="02000000000000000000" pitchFamily="2" charset="0"/>
                <a:ea typeface="Roboto Condensed" panose="02000000000000000000" pitchFamily="2" charset="0"/>
                <a:cs typeface="Poppins" panose="00000500000000000000" pitchFamily="2" charset="0"/>
              </a:rPr>
              <a:t> sur la vaccination : Engagement n°2</a:t>
            </a:r>
          </a:p>
        </p:txBody>
      </p:sp>
      <p:cxnSp>
        <p:nvCxnSpPr>
          <p:cNvPr id="4" name="Straight Connector 3">
            <a:extLst>
              <a:ext uri="{FF2B5EF4-FFF2-40B4-BE49-F238E27FC236}">
                <a16:creationId xmlns:a16="http://schemas.microsoft.com/office/drawing/2014/main" id="{8003D7D7-A8ED-FD93-7E14-D35F10320C0F}"/>
              </a:ext>
            </a:extLst>
          </p:cNvPr>
          <p:cNvCxnSpPr/>
          <p:nvPr/>
        </p:nvCxnSpPr>
        <p:spPr>
          <a:xfrm>
            <a:off x="3397541" y="1073452"/>
            <a:ext cx="0" cy="597130"/>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8DA9C64B-C4F7-A00B-7B02-040072828AA5}"/>
              </a:ext>
            </a:extLst>
          </p:cNvPr>
          <p:cNvCxnSpPr/>
          <p:nvPr/>
        </p:nvCxnSpPr>
        <p:spPr>
          <a:xfrm>
            <a:off x="3407885" y="2194621"/>
            <a:ext cx="0" cy="597130"/>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5BF2BD5C-B958-6ED9-37F2-FDAD51D73C85}"/>
              </a:ext>
            </a:extLst>
          </p:cNvPr>
          <p:cNvCxnSpPr/>
          <p:nvPr/>
        </p:nvCxnSpPr>
        <p:spPr>
          <a:xfrm>
            <a:off x="3397541" y="3107387"/>
            <a:ext cx="0" cy="597130"/>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FBFEFBC6-8C93-46E4-5AB6-7EA869EE1A5C}"/>
              </a:ext>
            </a:extLst>
          </p:cNvPr>
          <p:cNvCxnSpPr/>
          <p:nvPr/>
        </p:nvCxnSpPr>
        <p:spPr>
          <a:xfrm>
            <a:off x="3407885" y="4031931"/>
            <a:ext cx="0" cy="597130"/>
          </a:xfrm>
          <a:prstGeom prst="line">
            <a:avLst/>
          </a:prstGeom>
          <a:ln>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10866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0897D-5B4B-798F-6C69-7055F7328816}"/>
              </a:ext>
            </a:extLst>
          </p:cNvPr>
          <p:cNvSpPr>
            <a:spLocks noGrp="1"/>
          </p:cNvSpPr>
          <p:nvPr>
            <p:ph type="title"/>
          </p:nvPr>
        </p:nvSpPr>
        <p:spPr>
          <a:xfrm>
            <a:off x="1246998" y="626732"/>
            <a:ext cx="10390265" cy="276999"/>
          </a:xfrm>
        </p:spPr>
        <p:txBody>
          <a:bodyPr/>
          <a:lstStyle/>
          <a:p>
            <a:r>
              <a:rPr lang="en-US" sz="3600" dirty="0">
                <a:solidFill>
                  <a:srgbClr val="4472C4"/>
                </a:solidFill>
              </a:rPr>
              <a:t>Progrès sur l'état du financement Année après année Immunisation </a:t>
            </a:r>
          </a:p>
        </p:txBody>
      </p:sp>
      <p:pic>
        <p:nvPicPr>
          <p:cNvPr id="7" name="Picture 6">
            <a:extLst>
              <a:ext uri="{FF2B5EF4-FFF2-40B4-BE49-F238E27FC236}">
                <a16:creationId xmlns:a16="http://schemas.microsoft.com/office/drawing/2014/main" id="{23221C44-7304-F941-C51B-6176254B3441}"/>
              </a:ext>
            </a:extLst>
          </p:cNvPr>
          <p:cNvPicPr>
            <a:picLocks noChangeAspect="1"/>
          </p:cNvPicPr>
          <p:nvPr/>
        </p:nvPicPr>
        <p:blipFill>
          <a:blip r:embed="rId2"/>
          <a:stretch>
            <a:fillRect/>
          </a:stretch>
        </p:blipFill>
        <p:spPr>
          <a:xfrm>
            <a:off x="1022795" y="1503150"/>
            <a:ext cx="5073205" cy="3051334"/>
          </a:xfrm>
          <a:prstGeom prst="rect">
            <a:avLst/>
          </a:prstGeom>
        </p:spPr>
      </p:pic>
      <p:pic>
        <p:nvPicPr>
          <p:cNvPr id="8" name="Picture 7">
            <a:extLst>
              <a:ext uri="{FF2B5EF4-FFF2-40B4-BE49-F238E27FC236}">
                <a16:creationId xmlns:a16="http://schemas.microsoft.com/office/drawing/2014/main" id="{DE1BF545-7AFF-B8A0-3B2B-065487F21F39}"/>
              </a:ext>
            </a:extLst>
          </p:cNvPr>
          <p:cNvPicPr>
            <a:picLocks noChangeAspect="1"/>
          </p:cNvPicPr>
          <p:nvPr/>
        </p:nvPicPr>
        <p:blipFill>
          <a:blip r:embed="rId3"/>
          <a:stretch>
            <a:fillRect/>
          </a:stretch>
        </p:blipFill>
        <p:spPr>
          <a:xfrm>
            <a:off x="6339863" y="1418779"/>
            <a:ext cx="5462490" cy="3402602"/>
          </a:xfrm>
          <a:prstGeom prst="rect">
            <a:avLst/>
          </a:prstGeom>
        </p:spPr>
      </p:pic>
      <p:sp>
        <p:nvSpPr>
          <p:cNvPr id="9" name="Rectangle 8">
            <a:extLst>
              <a:ext uri="{FF2B5EF4-FFF2-40B4-BE49-F238E27FC236}">
                <a16:creationId xmlns:a16="http://schemas.microsoft.com/office/drawing/2014/main" id="{685F75B3-33C0-FD7A-5495-3208EB303ABE}"/>
              </a:ext>
            </a:extLst>
          </p:cNvPr>
          <p:cNvSpPr/>
          <p:nvPr/>
        </p:nvSpPr>
        <p:spPr>
          <a:xfrm>
            <a:off x="1246999" y="5919992"/>
            <a:ext cx="9698002" cy="610820"/>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dirty="0">
                <a:solidFill>
                  <a:schemeClr val="bg1"/>
                </a:solidFill>
                <a:latin typeface="Roboto Condensed" panose="02000000000000000000" pitchFamily="2" charset="0"/>
                <a:ea typeface="Roboto Condensed" panose="02000000000000000000" pitchFamily="2" charset="0"/>
              </a:rPr>
              <a:t>Il n'y a pas eu d'augmentation positive constante des dépenses d'une année sur l'autre. </a:t>
            </a:r>
          </a:p>
        </p:txBody>
      </p:sp>
    </p:spTree>
    <p:extLst>
      <p:ext uri="{BB962C8B-B14F-4D97-AF65-F5344CB8AC3E}">
        <p14:creationId xmlns:p14="http://schemas.microsoft.com/office/powerpoint/2010/main" val="3116731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48ADC03-8041-43D0-6DED-04966C9C5747}"/>
              </a:ext>
            </a:extLst>
          </p:cNvPr>
          <p:cNvSpPr>
            <a:spLocks noGrp="1"/>
          </p:cNvSpPr>
          <p:nvPr>
            <p:ph type="subTitle" idx="1"/>
          </p:nvPr>
        </p:nvSpPr>
        <p:spPr>
          <a:xfrm>
            <a:off x="857714" y="1168359"/>
            <a:ext cx="10779550" cy="369332"/>
          </a:xfrm>
          <a:solidFill>
            <a:schemeClr val="accent2">
              <a:lumMod val="20000"/>
              <a:lumOff val="80000"/>
            </a:schemeClr>
          </a:solidFill>
          <a:ln w="12700">
            <a:solidFill>
              <a:srgbClr val="000000"/>
            </a:solidFill>
          </a:ln>
        </p:spPr>
        <p:txBody>
          <a:bodyPr anchor="ctr"/>
          <a:lstStyle/>
          <a:p>
            <a:pPr algn="ctr">
              <a:lnSpc>
                <a:spcPct val="150000"/>
              </a:lnSpc>
              <a:buNone/>
            </a:pPr>
            <a:r>
              <a:rPr lang="en-US" dirty="0">
                <a:solidFill>
                  <a:srgbClr val="000000"/>
                </a:solidFill>
                <a:cs typeface="Poppins" panose="00000500000000000000" pitchFamily="2" charset="0"/>
              </a:rPr>
              <a:t>Retards dans l'approvisionnement en vaccins et ruptures de stocks de vaccins</a:t>
            </a:r>
          </a:p>
        </p:txBody>
      </p:sp>
      <p:sp>
        <p:nvSpPr>
          <p:cNvPr id="4" name="Text Placeholder 3">
            <a:extLst>
              <a:ext uri="{FF2B5EF4-FFF2-40B4-BE49-F238E27FC236}">
                <a16:creationId xmlns:a16="http://schemas.microsoft.com/office/drawing/2014/main" id="{22FCB294-E436-6C05-6EDF-D3AE04C525C1}"/>
              </a:ext>
            </a:extLst>
          </p:cNvPr>
          <p:cNvSpPr>
            <a:spLocks noGrp="1"/>
          </p:cNvSpPr>
          <p:nvPr>
            <p:ph type="body" sz="quarter" idx="10"/>
          </p:nvPr>
        </p:nvSpPr>
        <p:spPr/>
        <p:txBody>
          <a:bodyPr/>
          <a:lstStyle/>
          <a:p>
            <a:endParaRPr lang="en-US">
              <a:latin typeface="Poppins" panose="00000500000000000000" pitchFamily="2" charset="0"/>
              <a:cs typeface="Poppins" panose="00000500000000000000" pitchFamily="2" charset="0"/>
            </a:endParaRPr>
          </a:p>
        </p:txBody>
      </p:sp>
      <p:sp>
        <p:nvSpPr>
          <p:cNvPr id="7" name="TextBox 6">
            <a:extLst>
              <a:ext uri="{FF2B5EF4-FFF2-40B4-BE49-F238E27FC236}">
                <a16:creationId xmlns:a16="http://schemas.microsoft.com/office/drawing/2014/main" id="{19989777-9C98-EB15-51DA-962CE1DDB83A}"/>
              </a:ext>
            </a:extLst>
          </p:cNvPr>
          <p:cNvSpPr txBox="1"/>
          <p:nvPr/>
        </p:nvSpPr>
        <p:spPr>
          <a:xfrm>
            <a:off x="982072" y="1795152"/>
            <a:ext cx="4513268" cy="523220"/>
          </a:xfrm>
          <a:prstGeom prst="rect">
            <a:avLst/>
          </a:prstGeom>
          <a:noFill/>
          <a:ln w="6350">
            <a:noFill/>
            <a:miter lim="800000"/>
          </a:ln>
        </p:spPr>
        <p:txBody>
          <a:bodyPr wrap="square">
            <a:spAutoFit/>
          </a:bodyPr>
          <a:lstStyle/>
          <a:p>
            <a:pPr algn="ctr"/>
            <a:r>
              <a:rPr lang="en-US" sz="1400" dirty="0">
                <a:solidFill>
                  <a:srgbClr val="000000"/>
                </a:solidFill>
                <a:latin typeface="Roboto Condensed" panose="02000000000000000000" pitchFamily="2" charset="0"/>
                <a:ea typeface="Roboto Condensed" panose="02000000000000000000" pitchFamily="2" charset="0"/>
                <a:cs typeface="Poppins" panose="00000500000000000000" pitchFamily="2" charset="0"/>
              </a:rPr>
              <a:t>Principales causes de ruptures de stock au niveau national (Magasins centraux) - Janvier à juin 2024</a:t>
            </a:r>
          </a:p>
        </p:txBody>
      </p:sp>
      <p:sp>
        <p:nvSpPr>
          <p:cNvPr id="10" name="Rectangle 9">
            <a:extLst>
              <a:ext uri="{FF2B5EF4-FFF2-40B4-BE49-F238E27FC236}">
                <a16:creationId xmlns:a16="http://schemas.microsoft.com/office/drawing/2014/main" id="{2BC12197-FAAA-1168-317D-F994A716CEE0}"/>
              </a:ext>
            </a:extLst>
          </p:cNvPr>
          <p:cNvSpPr/>
          <p:nvPr/>
        </p:nvSpPr>
        <p:spPr>
          <a:xfrm>
            <a:off x="5573303" y="2446251"/>
            <a:ext cx="6618697" cy="3275480"/>
          </a:xfrm>
          <a:prstGeom prst="rect">
            <a:avLst/>
          </a:prstGeom>
          <a:solidFill>
            <a:schemeClr val="accent5">
              <a:lumMod val="20000"/>
              <a:lumOff val="80000"/>
            </a:schemeClr>
          </a:solidFill>
          <a:ln w="63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nSpc>
                <a:spcPct val="150000"/>
              </a:lnSpc>
              <a:spcBef>
                <a:spcPts val="300"/>
              </a:spcBef>
              <a:spcAft>
                <a:spcPts val="300"/>
              </a:spcAft>
              <a:buFont typeface="Arial" panose="020B0604020202020204" pitchFamily="34" charset="0"/>
              <a:buChar char="•"/>
            </a:pPr>
            <a:r>
              <a:rPr lang="en-US" sz="1550" u="sng" dirty="0">
                <a:solidFill>
                  <a:srgbClr val="000000"/>
                </a:solidFill>
                <a:latin typeface="Roboto Condensed" panose="02000000000000000000" pitchFamily="2" charset="0"/>
                <a:ea typeface="Roboto Condensed" panose="02000000000000000000" pitchFamily="2" charset="0"/>
                <a:cs typeface="Poppins" panose="00000500000000000000" pitchFamily="2" charset="0"/>
              </a:rPr>
              <a:t>Retard de financement du gouvernement </a:t>
            </a:r>
            <a:r>
              <a:rPr lang="en-US" sz="1550" dirty="0">
                <a:solidFill>
                  <a:srgbClr val="000000"/>
                </a:solidFill>
                <a:latin typeface="Roboto Condensed" panose="02000000000000000000" pitchFamily="2" charset="0"/>
                <a:ea typeface="Roboto Condensed" panose="02000000000000000000" pitchFamily="2" charset="0"/>
                <a:cs typeface="Poppins" panose="00000500000000000000" pitchFamily="2" charset="0"/>
              </a:rPr>
              <a:t>: L'insuffisance ou le retard du financement gouvernemental perturbe l'achat de vaccins en temps voulu, entraînant des lacunes dans l'approvisionnement qui peuvent conduire à des ruptures de stock.</a:t>
            </a:r>
            <a:endParaRPr lang="en-US" sz="1550" u="sng" dirty="0">
              <a:solidFill>
                <a:srgbClr val="000000"/>
              </a:solidFill>
              <a:latin typeface="Roboto Condensed" panose="02000000000000000000" pitchFamily="2" charset="0"/>
              <a:ea typeface="Roboto Condensed" panose="02000000000000000000" pitchFamily="2" charset="0"/>
              <a:cs typeface="Poppins" panose="00000500000000000000" pitchFamily="2" charset="0"/>
            </a:endParaRPr>
          </a:p>
          <a:p>
            <a:pPr marL="285750" indent="-285750">
              <a:lnSpc>
                <a:spcPct val="150000"/>
              </a:lnSpc>
              <a:spcBef>
                <a:spcPts val="300"/>
              </a:spcBef>
              <a:spcAft>
                <a:spcPts val="300"/>
              </a:spcAft>
              <a:buFont typeface="Arial" panose="020B0604020202020204" pitchFamily="34" charset="0"/>
              <a:buChar char="•"/>
            </a:pPr>
            <a:r>
              <a:rPr lang="en-US" sz="1550" u="sng" dirty="0">
                <a:solidFill>
                  <a:srgbClr val="000000"/>
                </a:solidFill>
                <a:latin typeface="Roboto Condensed" panose="02000000000000000000" pitchFamily="2" charset="0"/>
                <a:ea typeface="Roboto Condensed" panose="02000000000000000000" pitchFamily="2" charset="0"/>
                <a:cs typeface="Poppins" panose="00000500000000000000" pitchFamily="2" charset="0"/>
              </a:rPr>
              <a:t>Sous-financement des coûts opérationnels : </a:t>
            </a:r>
            <a:r>
              <a:rPr lang="en-US" sz="1550" dirty="0">
                <a:solidFill>
                  <a:srgbClr val="000000"/>
                </a:solidFill>
                <a:latin typeface="Roboto Condensed" panose="02000000000000000000" pitchFamily="2" charset="0"/>
                <a:ea typeface="Roboto Condensed" panose="02000000000000000000" pitchFamily="2" charset="0"/>
                <a:cs typeface="Poppins" panose="00000500000000000000" pitchFamily="2" charset="0"/>
              </a:rPr>
              <a:t>Un financement insuffisant des coûts logistiques et opérationnels, tels que le maintien de la chaîne du froid et la distribution dans le pays, peut avoir pour conséquence que les vaccins n'atteignent pas les populations visées, contribuant ainsi à des ruptures de stock.</a:t>
            </a:r>
          </a:p>
        </p:txBody>
      </p:sp>
      <p:sp>
        <p:nvSpPr>
          <p:cNvPr id="17" name="TextBox 16">
            <a:extLst>
              <a:ext uri="{FF2B5EF4-FFF2-40B4-BE49-F238E27FC236}">
                <a16:creationId xmlns:a16="http://schemas.microsoft.com/office/drawing/2014/main" id="{E432264F-37C8-DC1F-BD0A-0127962E2CBB}"/>
              </a:ext>
            </a:extLst>
          </p:cNvPr>
          <p:cNvSpPr txBox="1"/>
          <p:nvPr/>
        </p:nvSpPr>
        <p:spPr>
          <a:xfrm>
            <a:off x="272469" y="5797818"/>
            <a:ext cx="1960406" cy="261610"/>
          </a:xfrm>
          <a:prstGeom prst="rect">
            <a:avLst/>
          </a:prstGeom>
          <a:noFill/>
          <a:ln w="6350">
            <a:noFill/>
            <a:miter lim="800000"/>
          </a:ln>
        </p:spPr>
        <p:txBody>
          <a:bodyPr wrap="square">
            <a:spAutoFit/>
          </a:bodyPr>
          <a:lstStyle/>
          <a:p>
            <a:pPr algn="ctr"/>
            <a:r>
              <a:rPr lang="en-US" sz="1050" dirty="0">
                <a:solidFill>
                  <a:schemeClr val="accent6"/>
                </a:solidFill>
                <a:latin typeface="Poppins" panose="00000500000000000000" pitchFamily="2" charset="0"/>
                <a:cs typeface="Poppins" panose="00000500000000000000" pitchFamily="2" charset="0"/>
              </a:rPr>
              <a:t>Source : Thrive360</a:t>
            </a:r>
          </a:p>
        </p:txBody>
      </p:sp>
      <p:sp>
        <p:nvSpPr>
          <p:cNvPr id="12" name="Title 1">
            <a:extLst>
              <a:ext uri="{FF2B5EF4-FFF2-40B4-BE49-F238E27FC236}">
                <a16:creationId xmlns:a16="http://schemas.microsoft.com/office/drawing/2014/main" id="{AD728205-58BA-6B5B-FF48-EF0ABB8135A7}"/>
              </a:ext>
            </a:extLst>
          </p:cNvPr>
          <p:cNvSpPr txBox="1">
            <a:spLocks/>
          </p:cNvSpPr>
          <p:nvPr/>
        </p:nvSpPr>
        <p:spPr>
          <a:xfrm>
            <a:off x="857714" y="275300"/>
            <a:ext cx="8138879" cy="769441"/>
          </a:xfrm>
          <a:prstGeom prst="rect">
            <a:avLst/>
          </a:prstGeom>
        </p:spPr>
        <p:txBody>
          <a:bodyPr vert="horz" wrap="square" lIns="0" tIns="0" rIns="0" bIns="0" rtlCol="0" anchor="ctr" anchorCtr="0">
            <a:normAutofit fontScale="77500" lnSpcReduction="20000"/>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a:lstStyle>
          <a:p>
            <a:pPr>
              <a:lnSpc>
                <a:spcPct val="110000"/>
              </a:lnSpc>
            </a:pPr>
            <a:r>
              <a:rPr lang="en-US" sz="3600" dirty="0">
                <a:solidFill>
                  <a:srgbClr val="4472C4"/>
                </a:solidFill>
                <a:latin typeface="Roboto Condensed" panose="02000000000000000000" pitchFamily="2" charset="0"/>
                <a:ea typeface="Roboto Condensed" panose="02000000000000000000" pitchFamily="2" charset="0"/>
                <a:cs typeface="Calibri" panose="020F0502020204030204" pitchFamily="34" charset="0"/>
              </a:rPr>
              <a:t>Conséquences d'un financement insuffisant de la vaccination</a:t>
            </a:r>
          </a:p>
        </p:txBody>
      </p:sp>
      <p:graphicFrame>
        <p:nvGraphicFramePr>
          <p:cNvPr id="13" name="Chart 12">
            <a:extLst>
              <a:ext uri="{FF2B5EF4-FFF2-40B4-BE49-F238E27FC236}">
                <a16:creationId xmlns:a16="http://schemas.microsoft.com/office/drawing/2014/main" id="{40C8BB8B-E84F-43B9-9FAA-EB5C6120D06F}"/>
              </a:ext>
            </a:extLst>
          </p:cNvPr>
          <p:cNvGraphicFramePr>
            <a:graphicFrameLocks/>
          </p:cNvGraphicFramePr>
          <p:nvPr>
            <p:extLst>
              <p:ext uri="{D42A27DB-BD31-4B8C-83A1-F6EECF244321}">
                <p14:modId xmlns:p14="http://schemas.microsoft.com/office/powerpoint/2010/main" val="2021144813"/>
              </p:ext>
            </p:extLst>
          </p:nvPr>
        </p:nvGraphicFramePr>
        <p:xfrm>
          <a:off x="921042" y="2537536"/>
          <a:ext cx="4513268" cy="327548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B00DFCB3-68B9-1813-4CC8-86E8E77E4922}"/>
              </a:ext>
            </a:extLst>
          </p:cNvPr>
          <p:cNvSpPr/>
          <p:nvPr/>
        </p:nvSpPr>
        <p:spPr>
          <a:xfrm>
            <a:off x="3505971" y="3176336"/>
            <a:ext cx="1298799" cy="252664"/>
          </a:xfrm>
          <a:prstGeom prst="rect">
            <a:avLst/>
          </a:prstGeom>
          <a:noFill/>
          <a:ln w="6350" cap="sq">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5" name="Rectangle 14">
            <a:extLst>
              <a:ext uri="{FF2B5EF4-FFF2-40B4-BE49-F238E27FC236}">
                <a16:creationId xmlns:a16="http://schemas.microsoft.com/office/drawing/2014/main" id="{D71346E2-0F61-0D4C-B0D8-376DBAC85DE9}"/>
              </a:ext>
            </a:extLst>
          </p:cNvPr>
          <p:cNvSpPr/>
          <p:nvPr/>
        </p:nvSpPr>
        <p:spPr>
          <a:xfrm>
            <a:off x="2613606" y="3402452"/>
            <a:ext cx="500742" cy="369928"/>
          </a:xfrm>
          <a:prstGeom prst="rect">
            <a:avLst/>
          </a:prstGeom>
          <a:noFill/>
          <a:ln w="6350" cap="sq">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cxnSp>
        <p:nvCxnSpPr>
          <p:cNvPr id="18" name="Straight Connector 17">
            <a:extLst>
              <a:ext uri="{FF2B5EF4-FFF2-40B4-BE49-F238E27FC236}">
                <a16:creationId xmlns:a16="http://schemas.microsoft.com/office/drawing/2014/main" id="{03560ED3-7675-BAC7-D8AF-D401A0110790}"/>
              </a:ext>
            </a:extLst>
          </p:cNvPr>
          <p:cNvCxnSpPr>
            <a:stCxn id="15" idx="3"/>
          </p:cNvCxnSpPr>
          <p:nvPr/>
        </p:nvCxnSpPr>
        <p:spPr>
          <a:xfrm flipV="1">
            <a:off x="3114348" y="3308684"/>
            <a:ext cx="391623" cy="278732"/>
          </a:xfrm>
          <a:prstGeom prst="line">
            <a:avLst/>
          </a:prstGeom>
          <a:ln>
            <a:tailEnd type="non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344538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21886-AEE4-AEA3-8C2F-E85ED0D7C4F5}"/>
              </a:ext>
            </a:extLst>
          </p:cNvPr>
          <p:cNvSpPr>
            <a:spLocks noGrp="1"/>
          </p:cNvSpPr>
          <p:nvPr>
            <p:ph type="title"/>
          </p:nvPr>
        </p:nvSpPr>
        <p:spPr>
          <a:xfrm>
            <a:off x="888676" y="238530"/>
            <a:ext cx="11082528" cy="731520"/>
          </a:xfrm>
        </p:spPr>
        <p:txBody>
          <a:bodyPr/>
          <a:lstStyle/>
          <a:p>
            <a:r>
              <a:rPr lang="en-US" sz="3600" dirty="0">
                <a:solidFill>
                  <a:srgbClr val="4472C4"/>
                </a:solidFill>
              </a:rPr>
              <a:t>Indicateurs de dépenses d'immunisation de la JRF</a:t>
            </a:r>
          </a:p>
        </p:txBody>
      </p:sp>
      <p:sp>
        <p:nvSpPr>
          <p:cNvPr id="3" name="Subtitle 2">
            <a:extLst>
              <a:ext uri="{FF2B5EF4-FFF2-40B4-BE49-F238E27FC236}">
                <a16:creationId xmlns:a16="http://schemas.microsoft.com/office/drawing/2014/main" id="{448ADC03-8041-43D0-6DED-04966C9C5747}"/>
              </a:ext>
            </a:extLst>
          </p:cNvPr>
          <p:cNvSpPr>
            <a:spLocks noGrp="1"/>
          </p:cNvSpPr>
          <p:nvPr>
            <p:ph type="subTitle" idx="1"/>
          </p:nvPr>
        </p:nvSpPr>
        <p:spPr>
          <a:xfrm>
            <a:off x="5433237" y="1192403"/>
            <a:ext cx="6294474" cy="1194586"/>
          </a:xfrm>
          <a:solidFill>
            <a:schemeClr val="bg1"/>
          </a:solidFill>
          <a:ln w="12700">
            <a:noFill/>
          </a:ln>
        </p:spPr>
        <p:txBody>
          <a:bodyPr anchor="ctr"/>
          <a:lstStyle/>
          <a:p>
            <a:pPr algn="just">
              <a:lnSpc>
                <a:spcPct val="150000"/>
              </a:lnSpc>
              <a:spcBef>
                <a:spcPts val="600"/>
              </a:spcBef>
              <a:spcAft>
                <a:spcPts val="600"/>
              </a:spcAft>
              <a:buNone/>
            </a:pPr>
            <a:r>
              <a:rPr lang="en-US" dirty="0">
                <a:solidFill>
                  <a:srgbClr val="000000"/>
                </a:solidFill>
                <a:cs typeface="Poppins" panose="00000500000000000000" pitchFamily="2" charset="0"/>
              </a:rPr>
              <a:t>Les pays d'Afrique centrale affichent de fortes tendances en matière d'établissement de rapports, démontrant ainsi leur engagement en faveur de la transparence des dépenses</a:t>
            </a:r>
          </a:p>
        </p:txBody>
      </p:sp>
      <p:sp>
        <p:nvSpPr>
          <p:cNvPr id="4" name="Text Placeholder 3">
            <a:extLst>
              <a:ext uri="{FF2B5EF4-FFF2-40B4-BE49-F238E27FC236}">
                <a16:creationId xmlns:a16="http://schemas.microsoft.com/office/drawing/2014/main" id="{22FCB294-E436-6C05-6EDF-D3AE04C525C1}"/>
              </a:ext>
            </a:extLst>
          </p:cNvPr>
          <p:cNvSpPr>
            <a:spLocks noGrp="1"/>
          </p:cNvSpPr>
          <p:nvPr>
            <p:ph type="body" sz="quarter" idx="10"/>
          </p:nvPr>
        </p:nvSpPr>
        <p:spPr/>
        <p:txBody>
          <a:bodyPr/>
          <a:lstStyle/>
          <a:p>
            <a:endParaRPr lang="en-US">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663CA863-8C41-A829-E54F-4D48C14D7430}"/>
              </a:ext>
            </a:extLst>
          </p:cNvPr>
          <p:cNvSpPr txBox="1"/>
          <p:nvPr/>
        </p:nvSpPr>
        <p:spPr>
          <a:xfrm>
            <a:off x="829733" y="1041853"/>
            <a:ext cx="4109797" cy="584775"/>
          </a:xfrm>
          <a:prstGeom prst="rect">
            <a:avLst/>
          </a:prstGeom>
          <a:noFill/>
          <a:ln w="6350">
            <a:noFill/>
            <a:miter lim="800000"/>
          </a:ln>
        </p:spPr>
        <p:txBody>
          <a:bodyPr wrap="square">
            <a:spAutoFit/>
          </a:bodyPr>
          <a:lstStyle/>
          <a:p>
            <a:pPr algn="ctr"/>
            <a:r>
              <a:rPr lang="en-US" dirty="0">
                <a:solidFill>
                  <a:srgbClr val="000000"/>
                </a:solidFill>
                <a:latin typeface="Roboto Condensed" panose="02000000000000000000" pitchFamily="2" charset="0"/>
                <a:ea typeface="Roboto Condensed" panose="02000000000000000000" pitchFamily="2" charset="0"/>
                <a:cs typeface="Poppins" panose="00000500000000000000" pitchFamily="2" charset="0"/>
              </a:rPr>
              <a:t>Exhaustivité des rapports </a:t>
            </a:r>
          </a:p>
          <a:p>
            <a:pPr algn="ctr"/>
            <a:r>
              <a:rPr lang="en-US" sz="1400" dirty="0">
                <a:solidFill>
                  <a:srgbClr val="1E7FB8"/>
                </a:solidFill>
                <a:latin typeface="Roboto Condensed" panose="02000000000000000000" pitchFamily="2" charset="0"/>
                <a:ea typeface="Roboto Condensed" panose="02000000000000000000" pitchFamily="2" charset="0"/>
                <a:cs typeface="Poppins" panose="00000500000000000000" pitchFamily="2" charset="0"/>
              </a:rPr>
              <a:t>Les 4 indicateurs de financement de la vaccination</a:t>
            </a:r>
          </a:p>
        </p:txBody>
      </p:sp>
      <p:sp>
        <p:nvSpPr>
          <p:cNvPr id="12" name="TextBox 11">
            <a:extLst>
              <a:ext uri="{FF2B5EF4-FFF2-40B4-BE49-F238E27FC236}">
                <a16:creationId xmlns:a16="http://schemas.microsoft.com/office/drawing/2014/main" id="{8AB8F23B-DB3C-69A2-29DB-BB8E91758FDC}"/>
              </a:ext>
            </a:extLst>
          </p:cNvPr>
          <p:cNvSpPr txBox="1"/>
          <p:nvPr/>
        </p:nvSpPr>
        <p:spPr>
          <a:xfrm>
            <a:off x="5433237" y="5240803"/>
            <a:ext cx="6612674" cy="1292662"/>
          </a:xfrm>
          <a:prstGeom prst="rect">
            <a:avLst/>
          </a:prstGeom>
          <a:noFill/>
          <a:ln w="6350">
            <a:noFill/>
            <a:miter lim="800000"/>
          </a:ln>
        </p:spPr>
        <p:txBody>
          <a:bodyPr wrap="square">
            <a:spAutoFit/>
          </a:bodyPr>
          <a:lstStyle/>
          <a:p>
            <a:pPr>
              <a:lnSpc>
                <a:spcPct val="150000"/>
              </a:lnSpc>
              <a:spcBef>
                <a:spcPts val="600"/>
              </a:spcBef>
              <a:spcAft>
                <a:spcPts val="600"/>
              </a:spcAft>
            </a:pPr>
            <a:r>
              <a:rPr lang="en-US" dirty="0">
                <a:latin typeface="Roboto Condensed" panose="02000000000000000000" pitchFamily="2" charset="0"/>
                <a:ea typeface="Roboto Condensed" panose="02000000000000000000" pitchFamily="2" charset="0"/>
                <a:cs typeface="Poppins" panose="00000500000000000000" pitchFamily="2" charset="0"/>
              </a:rPr>
              <a:t>Cependant, les fluctuations importantes d'une année sur l'autre dans les dépenses déclarées signalent des problèmes potentiels de qualité des données.</a:t>
            </a:r>
          </a:p>
        </p:txBody>
      </p:sp>
      <p:graphicFrame>
        <p:nvGraphicFramePr>
          <p:cNvPr id="5" name="Table 4">
            <a:extLst>
              <a:ext uri="{FF2B5EF4-FFF2-40B4-BE49-F238E27FC236}">
                <a16:creationId xmlns:a16="http://schemas.microsoft.com/office/drawing/2014/main" id="{184E0BD3-ED9B-E9C3-4CDD-24BECBD02E0C}"/>
              </a:ext>
            </a:extLst>
          </p:cNvPr>
          <p:cNvGraphicFramePr>
            <a:graphicFrameLocks noGrp="1"/>
          </p:cNvGraphicFramePr>
          <p:nvPr>
            <p:extLst>
              <p:ext uri="{D42A27DB-BD31-4B8C-83A1-F6EECF244321}">
                <p14:modId xmlns:p14="http://schemas.microsoft.com/office/powerpoint/2010/main" val="3663904598"/>
              </p:ext>
            </p:extLst>
          </p:nvPr>
        </p:nvGraphicFramePr>
        <p:xfrm>
          <a:off x="1015944" y="1956439"/>
          <a:ext cx="3957790" cy="4663031"/>
        </p:xfrm>
        <a:graphic>
          <a:graphicData uri="http://schemas.openxmlformats.org/drawingml/2006/table">
            <a:tbl>
              <a:tblPr>
                <a:tableStyleId>{5C22544A-7EE6-4342-B048-85BDC9FD1C3A}</a:tableStyleId>
              </a:tblPr>
              <a:tblGrid>
                <a:gridCol w="994851">
                  <a:extLst>
                    <a:ext uri="{9D8B030D-6E8A-4147-A177-3AD203B41FA5}">
                      <a16:colId xmlns:a16="http://schemas.microsoft.com/office/drawing/2014/main" val="1631404525"/>
                    </a:ext>
                  </a:extLst>
                </a:gridCol>
                <a:gridCol w="390834">
                  <a:extLst>
                    <a:ext uri="{9D8B030D-6E8A-4147-A177-3AD203B41FA5}">
                      <a16:colId xmlns:a16="http://schemas.microsoft.com/office/drawing/2014/main" val="3739811178"/>
                    </a:ext>
                  </a:extLst>
                </a:gridCol>
                <a:gridCol w="593209">
                  <a:extLst>
                    <a:ext uri="{9D8B030D-6E8A-4147-A177-3AD203B41FA5}">
                      <a16:colId xmlns:a16="http://schemas.microsoft.com/office/drawing/2014/main" val="1099921812"/>
                    </a:ext>
                  </a:extLst>
                </a:gridCol>
                <a:gridCol w="659632">
                  <a:extLst>
                    <a:ext uri="{9D8B030D-6E8A-4147-A177-3AD203B41FA5}">
                      <a16:colId xmlns:a16="http://schemas.microsoft.com/office/drawing/2014/main" val="1778455604"/>
                    </a:ext>
                  </a:extLst>
                </a:gridCol>
                <a:gridCol w="659632">
                  <a:extLst>
                    <a:ext uri="{9D8B030D-6E8A-4147-A177-3AD203B41FA5}">
                      <a16:colId xmlns:a16="http://schemas.microsoft.com/office/drawing/2014/main" val="2693650315"/>
                    </a:ext>
                  </a:extLst>
                </a:gridCol>
                <a:gridCol w="659632">
                  <a:extLst>
                    <a:ext uri="{9D8B030D-6E8A-4147-A177-3AD203B41FA5}">
                      <a16:colId xmlns:a16="http://schemas.microsoft.com/office/drawing/2014/main" val="1615797971"/>
                    </a:ext>
                  </a:extLst>
                </a:gridCol>
              </a:tblGrid>
              <a:tr h="236538">
                <a:tc>
                  <a:txBody>
                    <a:bodyPr/>
                    <a:lstStyle/>
                    <a:p>
                      <a:pPr algn="ctr" fontAlgn="b"/>
                      <a:r>
                        <a:rPr lang="en-US" sz="1400" b="0" u="none" strike="noStrike" dirty="0">
                          <a:solidFill>
                            <a:srgbClr val="000000"/>
                          </a:solidFill>
                          <a:effectLst/>
                          <a:latin typeface="Poppins" panose="00000500000000000000" pitchFamily="2" charset="0"/>
                          <a:cs typeface="Poppins" panose="00000500000000000000" pitchFamily="2" charset="0"/>
                        </a:rPr>
                        <a:t>Pays</a:t>
                      </a:r>
                      <a:endParaRPr lang="en-US" sz="1400" b="0" i="0" u="none" strike="noStrike" dirty="0">
                        <a:solidFill>
                          <a:srgbClr val="000000"/>
                        </a:solidFill>
                        <a:effectLst/>
                        <a:latin typeface="Poppins" panose="00000500000000000000" pitchFamily="2" charset="0"/>
                        <a:cs typeface="Poppins" panose="00000500000000000000" pitchFamily="2" charset="0"/>
                      </a:endParaRPr>
                    </a:p>
                  </a:txBody>
                  <a:tcPr marL="4959" marR="4959" marT="495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tc>
                  <a:txBody>
                    <a:bodyPr/>
                    <a:lstStyle/>
                    <a:p>
                      <a:pPr algn="ctr" fontAlgn="b"/>
                      <a:r>
                        <a:rPr lang="en-US" sz="1400" b="0" u="none" strike="noStrike" dirty="0">
                          <a:solidFill>
                            <a:srgbClr val="000000"/>
                          </a:solidFill>
                          <a:effectLst/>
                          <a:latin typeface="Poppins" panose="00000500000000000000" pitchFamily="2" charset="0"/>
                          <a:cs typeface="Poppins" panose="00000500000000000000" pitchFamily="2" charset="0"/>
                        </a:rPr>
                        <a:t>2019</a:t>
                      </a:r>
                      <a:endParaRPr lang="en-US" sz="1400" b="0" i="0" u="none" strike="noStrike" dirty="0">
                        <a:solidFill>
                          <a:srgbClr val="000000"/>
                        </a:solidFill>
                        <a:effectLst/>
                        <a:latin typeface="Poppins" panose="00000500000000000000" pitchFamily="2" charset="0"/>
                        <a:cs typeface="Poppins" panose="00000500000000000000" pitchFamily="2" charset="0"/>
                      </a:endParaRPr>
                    </a:p>
                  </a:txBody>
                  <a:tcPr marL="4959" marR="4959" marT="49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400" b="0" u="none" strike="noStrike" dirty="0">
                          <a:solidFill>
                            <a:srgbClr val="000000"/>
                          </a:solidFill>
                          <a:effectLst/>
                          <a:latin typeface="Poppins" panose="00000500000000000000" pitchFamily="2" charset="0"/>
                          <a:cs typeface="Poppins" panose="00000500000000000000" pitchFamily="2" charset="0"/>
                        </a:rPr>
                        <a:t>2020</a:t>
                      </a:r>
                      <a:endParaRPr lang="en-US" sz="1400" b="0" i="0" u="none" strike="noStrike" dirty="0">
                        <a:solidFill>
                          <a:srgbClr val="000000"/>
                        </a:solidFill>
                        <a:effectLst/>
                        <a:latin typeface="Poppins" panose="00000500000000000000" pitchFamily="2" charset="0"/>
                        <a:cs typeface="Poppins" panose="00000500000000000000" pitchFamily="2" charset="0"/>
                      </a:endParaRPr>
                    </a:p>
                  </a:txBody>
                  <a:tcPr marL="4959" marR="4959" marT="49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400" b="0" u="none" strike="noStrike" dirty="0">
                          <a:solidFill>
                            <a:srgbClr val="000000"/>
                          </a:solidFill>
                          <a:effectLst/>
                          <a:latin typeface="Poppins" panose="00000500000000000000" pitchFamily="2" charset="0"/>
                          <a:cs typeface="Poppins" panose="00000500000000000000" pitchFamily="2" charset="0"/>
                        </a:rPr>
                        <a:t>2021</a:t>
                      </a:r>
                      <a:endParaRPr lang="en-US" sz="1400" b="0" i="0" u="none" strike="noStrike" dirty="0">
                        <a:solidFill>
                          <a:srgbClr val="000000"/>
                        </a:solidFill>
                        <a:effectLst/>
                        <a:latin typeface="Poppins" panose="00000500000000000000" pitchFamily="2" charset="0"/>
                        <a:cs typeface="Poppins" panose="00000500000000000000" pitchFamily="2" charset="0"/>
                      </a:endParaRPr>
                    </a:p>
                  </a:txBody>
                  <a:tcPr marL="4959" marR="4959" marT="49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400" b="0" u="none" strike="noStrike" dirty="0">
                          <a:solidFill>
                            <a:srgbClr val="000000"/>
                          </a:solidFill>
                          <a:effectLst/>
                          <a:latin typeface="Poppins" panose="00000500000000000000" pitchFamily="2" charset="0"/>
                          <a:cs typeface="Poppins" panose="00000500000000000000" pitchFamily="2" charset="0"/>
                        </a:rPr>
                        <a:t>2022</a:t>
                      </a:r>
                      <a:endParaRPr lang="en-US" sz="1400" b="0" i="0" u="none" strike="noStrike" dirty="0">
                        <a:solidFill>
                          <a:srgbClr val="000000"/>
                        </a:solidFill>
                        <a:effectLst/>
                        <a:latin typeface="Poppins" panose="00000500000000000000" pitchFamily="2" charset="0"/>
                        <a:cs typeface="Poppins" panose="00000500000000000000" pitchFamily="2" charset="0"/>
                      </a:endParaRPr>
                    </a:p>
                  </a:txBody>
                  <a:tcPr marL="4959" marR="4959" marT="49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400" b="0" u="none" strike="noStrike" dirty="0">
                          <a:solidFill>
                            <a:srgbClr val="000000"/>
                          </a:solidFill>
                          <a:effectLst/>
                          <a:latin typeface="Poppins" panose="00000500000000000000" pitchFamily="2" charset="0"/>
                          <a:cs typeface="Poppins" panose="00000500000000000000" pitchFamily="2" charset="0"/>
                        </a:rPr>
                        <a:t>2023</a:t>
                      </a:r>
                      <a:endParaRPr lang="en-US" sz="1400" b="0" i="0" u="none" strike="noStrike" dirty="0">
                        <a:solidFill>
                          <a:srgbClr val="000000"/>
                        </a:solidFill>
                        <a:effectLst/>
                        <a:latin typeface="Poppins" panose="00000500000000000000" pitchFamily="2" charset="0"/>
                        <a:cs typeface="Poppins" panose="00000500000000000000" pitchFamily="2" charset="0"/>
                      </a:endParaRPr>
                    </a:p>
                  </a:txBody>
                  <a:tcPr marL="4959" marR="4959" marT="495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77219529"/>
                  </a:ext>
                </a:extLst>
              </a:tr>
              <a:tr h="310680">
                <a:tc>
                  <a:txBody>
                    <a:bodyPr/>
                    <a:lstStyle/>
                    <a:p>
                      <a:pPr algn="l" fontAlgn="b"/>
                      <a:r>
                        <a:rPr lang="en-US" sz="1200" u="none" strike="noStrike" dirty="0">
                          <a:effectLst/>
                          <a:latin typeface="Poppins" panose="00000500000000000000" pitchFamily="2" charset="0"/>
                          <a:cs typeface="Poppins" panose="00000500000000000000" pitchFamily="2" charset="0"/>
                        </a:rPr>
                        <a:t>Angola</a:t>
                      </a:r>
                      <a:endParaRPr lang="en-US" sz="1200" b="0" i="0" u="none" strike="noStrike" dirty="0">
                        <a:solidFill>
                          <a:srgbClr val="000000"/>
                        </a:solidFill>
                        <a:effectLst/>
                        <a:latin typeface="Poppins" panose="00000500000000000000" pitchFamily="2" charset="0"/>
                        <a:cs typeface="Poppins" panose="00000500000000000000" pitchFamily="2" charset="0"/>
                      </a:endParaRPr>
                    </a:p>
                  </a:txBody>
                  <a:tcPr marL="4959" marR="4959" marT="495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100%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0416425"/>
                  </a:ext>
                </a:extLst>
              </a:tr>
              <a:tr h="310680">
                <a:tc>
                  <a:txBody>
                    <a:bodyPr/>
                    <a:lstStyle/>
                    <a:p>
                      <a:pPr algn="l" fontAlgn="b"/>
                      <a:r>
                        <a:rPr lang="en-US" sz="1200" u="none" strike="noStrike" dirty="0">
                          <a:effectLst/>
                          <a:latin typeface="Poppins" panose="00000500000000000000" pitchFamily="2" charset="0"/>
                          <a:cs typeface="Poppins" panose="00000500000000000000" pitchFamily="2" charset="0"/>
                        </a:rPr>
                        <a:t>Burundi</a:t>
                      </a:r>
                      <a:endParaRPr lang="en-US" sz="1200" b="0" i="0" u="none" strike="noStrike" dirty="0">
                        <a:solidFill>
                          <a:srgbClr val="000000"/>
                        </a:solidFill>
                        <a:effectLst/>
                        <a:latin typeface="Poppins" panose="00000500000000000000" pitchFamily="2" charset="0"/>
                        <a:cs typeface="Poppins" panose="00000500000000000000" pitchFamily="2" charset="0"/>
                      </a:endParaRPr>
                    </a:p>
                  </a:txBody>
                  <a:tcPr marL="4959" marR="4959" marT="495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100%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96332399"/>
                  </a:ext>
                </a:extLst>
              </a:tr>
              <a:tr h="310680">
                <a:tc>
                  <a:txBody>
                    <a:bodyPr/>
                    <a:lstStyle/>
                    <a:p>
                      <a:pPr algn="l" fontAlgn="b"/>
                      <a:r>
                        <a:rPr lang="en-US" sz="1200" u="none" strike="noStrike" dirty="0">
                          <a:effectLst/>
                          <a:latin typeface="Poppins" panose="00000500000000000000" pitchFamily="2" charset="0"/>
                          <a:cs typeface="Poppins" panose="00000500000000000000" pitchFamily="2" charset="0"/>
                        </a:rPr>
                        <a:t>Cameroun</a:t>
                      </a:r>
                      <a:endParaRPr lang="en-US" sz="1200" b="0" i="0" u="none" strike="noStrike" dirty="0">
                        <a:solidFill>
                          <a:srgbClr val="000000"/>
                        </a:solidFill>
                        <a:effectLst/>
                        <a:latin typeface="Poppins" panose="00000500000000000000" pitchFamily="2" charset="0"/>
                        <a:cs typeface="Poppins" panose="00000500000000000000" pitchFamily="2" charset="0"/>
                      </a:endParaRPr>
                    </a:p>
                  </a:txBody>
                  <a:tcPr marL="4959" marR="4959" marT="495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100%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93096089"/>
                  </a:ext>
                </a:extLst>
              </a:tr>
              <a:tr h="697127">
                <a:tc>
                  <a:txBody>
                    <a:bodyPr/>
                    <a:lstStyle/>
                    <a:p>
                      <a:pPr algn="l" fontAlgn="b"/>
                      <a:r>
                        <a:rPr lang="en-US" sz="1200" u="none" strike="noStrike" dirty="0">
                          <a:effectLst/>
                          <a:latin typeface="Poppins" panose="00000500000000000000" pitchFamily="2" charset="0"/>
                          <a:cs typeface="Poppins" panose="00000500000000000000" pitchFamily="2" charset="0"/>
                        </a:rPr>
                        <a:t>République centrafricaine</a:t>
                      </a:r>
                      <a:endParaRPr lang="en-US" sz="1200" b="0" i="0" u="none" strike="noStrike" dirty="0">
                        <a:solidFill>
                          <a:srgbClr val="000000"/>
                        </a:solidFill>
                        <a:effectLst/>
                        <a:latin typeface="Poppins" panose="00000500000000000000" pitchFamily="2" charset="0"/>
                        <a:cs typeface="Poppins" panose="00000500000000000000" pitchFamily="2" charset="0"/>
                      </a:endParaRPr>
                    </a:p>
                  </a:txBody>
                  <a:tcPr marL="4959" marR="4959" marT="495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100%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85882079"/>
                  </a:ext>
                </a:extLst>
              </a:tr>
              <a:tr h="310680">
                <a:tc>
                  <a:txBody>
                    <a:bodyPr/>
                    <a:lstStyle/>
                    <a:p>
                      <a:pPr algn="l" fontAlgn="b"/>
                      <a:r>
                        <a:rPr lang="en-US" sz="1200" u="none" strike="noStrike" dirty="0">
                          <a:effectLst/>
                          <a:latin typeface="Poppins" panose="00000500000000000000" pitchFamily="2" charset="0"/>
                          <a:cs typeface="Poppins" panose="00000500000000000000" pitchFamily="2" charset="0"/>
                        </a:rPr>
                        <a:t>Tchad</a:t>
                      </a:r>
                      <a:endParaRPr lang="en-US" sz="1200" b="0" i="0" u="none" strike="noStrike" dirty="0">
                        <a:solidFill>
                          <a:srgbClr val="000000"/>
                        </a:solidFill>
                        <a:effectLst/>
                        <a:latin typeface="Poppins" panose="00000500000000000000" pitchFamily="2" charset="0"/>
                        <a:cs typeface="Poppins" panose="00000500000000000000" pitchFamily="2" charset="0"/>
                      </a:endParaRPr>
                    </a:p>
                  </a:txBody>
                  <a:tcPr marL="4959" marR="4959" marT="495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100%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70953305"/>
                  </a:ext>
                </a:extLst>
              </a:tr>
              <a:tr h="310680">
                <a:tc>
                  <a:txBody>
                    <a:bodyPr/>
                    <a:lstStyle/>
                    <a:p>
                      <a:pPr algn="l" fontAlgn="b"/>
                      <a:r>
                        <a:rPr lang="en-US" sz="1200" u="none" strike="noStrike" dirty="0">
                          <a:effectLst/>
                          <a:latin typeface="Poppins" panose="00000500000000000000" pitchFamily="2" charset="0"/>
                          <a:cs typeface="Poppins" panose="00000500000000000000" pitchFamily="2" charset="0"/>
                        </a:rPr>
                        <a:t>Congo</a:t>
                      </a:r>
                      <a:endParaRPr lang="en-US" sz="1200" b="0" i="0" u="none" strike="noStrike" dirty="0">
                        <a:solidFill>
                          <a:srgbClr val="000000"/>
                        </a:solidFill>
                        <a:effectLst/>
                        <a:latin typeface="Poppins" panose="00000500000000000000" pitchFamily="2" charset="0"/>
                        <a:cs typeface="Poppins" panose="00000500000000000000" pitchFamily="2" charset="0"/>
                      </a:endParaRPr>
                    </a:p>
                  </a:txBody>
                  <a:tcPr marL="4959" marR="4959" marT="495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100%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60606545"/>
                  </a:ext>
                </a:extLst>
              </a:tr>
              <a:tr h="697127">
                <a:tc>
                  <a:txBody>
                    <a:bodyPr/>
                    <a:lstStyle/>
                    <a:p>
                      <a:pPr algn="l" fontAlgn="b"/>
                      <a:r>
                        <a:rPr lang="en-US" sz="1200" u="none" strike="noStrike" dirty="0">
                          <a:effectLst/>
                          <a:latin typeface="Poppins" panose="00000500000000000000" pitchFamily="2" charset="0"/>
                          <a:cs typeface="Poppins" panose="00000500000000000000" pitchFamily="2" charset="0"/>
                        </a:rPr>
                        <a:t>République démocratique du Congo</a:t>
                      </a:r>
                      <a:endParaRPr lang="en-US" sz="1200" b="0" i="0" u="none" strike="noStrike" dirty="0">
                        <a:solidFill>
                          <a:srgbClr val="000000"/>
                        </a:solidFill>
                        <a:effectLst/>
                        <a:latin typeface="Poppins" panose="00000500000000000000" pitchFamily="2" charset="0"/>
                        <a:cs typeface="Poppins" panose="00000500000000000000" pitchFamily="2" charset="0"/>
                      </a:endParaRPr>
                    </a:p>
                  </a:txBody>
                  <a:tcPr marL="4959" marR="4959" marT="495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100%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33361992"/>
                  </a:ext>
                </a:extLst>
              </a:tr>
              <a:tr h="466833">
                <a:tc>
                  <a:txBody>
                    <a:bodyPr/>
                    <a:lstStyle/>
                    <a:p>
                      <a:pPr algn="l" fontAlgn="b"/>
                      <a:r>
                        <a:rPr lang="en-US" sz="1200" u="none" strike="noStrike" dirty="0">
                          <a:effectLst/>
                          <a:latin typeface="Poppins" panose="00000500000000000000" pitchFamily="2" charset="0"/>
                          <a:cs typeface="Poppins" panose="00000500000000000000" pitchFamily="2" charset="0"/>
                        </a:rPr>
                        <a:t>Guinée équatoriale</a:t>
                      </a:r>
                      <a:endParaRPr lang="en-US" sz="1200" b="0" i="0" u="none" strike="noStrike" dirty="0">
                        <a:solidFill>
                          <a:srgbClr val="000000"/>
                        </a:solidFill>
                        <a:effectLst/>
                        <a:latin typeface="Poppins" panose="00000500000000000000" pitchFamily="2" charset="0"/>
                        <a:cs typeface="Poppins" panose="00000500000000000000" pitchFamily="2" charset="0"/>
                      </a:endParaRPr>
                    </a:p>
                  </a:txBody>
                  <a:tcPr marL="4959" marR="4959" marT="495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dirty="0">
                          <a:solidFill>
                            <a:srgbClr val="000000"/>
                          </a:solidFill>
                          <a:effectLst/>
                          <a:latin typeface="Poppins" panose="00000500000000000000" pitchFamily="2" charset="0"/>
                          <a:cs typeface="Poppins" panose="00000500000000000000" pitchFamily="2" charset="0"/>
                        </a:rPr>
                        <a:t>100%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79344220"/>
                  </a:ext>
                </a:extLst>
              </a:tr>
              <a:tr h="310680">
                <a:tc>
                  <a:txBody>
                    <a:bodyPr/>
                    <a:lstStyle/>
                    <a:p>
                      <a:pPr algn="l" fontAlgn="b"/>
                      <a:r>
                        <a:rPr lang="en-US" sz="1200" u="none" strike="noStrike" dirty="0">
                          <a:effectLst/>
                          <a:latin typeface="Poppins" panose="00000500000000000000" pitchFamily="2" charset="0"/>
                          <a:cs typeface="Poppins" panose="00000500000000000000" pitchFamily="2" charset="0"/>
                        </a:rPr>
                        <a:t>Gabon</a:t>
                      </a:r>
                      <a:endParaRPr lang="en-US" sz="1200" b="0" i="0" u="none" strike="noStrike" dirty="0">
                        <a:solidFill>
                          <a:srgbClr val="000000"/>
                        </a:solidFill>
                        <a:effectLst/>
                        <a:latin typeface="Poppins" panose="00000500000000000000" pitchFamily="2" charset="0"/>
                        <a:cs typeface="Poppins" panose="00000500000000000000" pitchFamily="2" charset="0"/>
                      </a:endParaRPr>
                    </a:p>
                  </a:txBody>
                  <a:tcPr marL="4959" marR="4959" marT="495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100%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33656157"/>
                  </a:ext>
                </a:extLst>
              </a:tr>
              <a:tr h="466833">
                <a:tc>
                  <a:txBody>
                    <a:bodyPr/>
                    <a:lstStyle/>
                    <a:p>
                      <a:pPr algn="l" fontAlgn="b"/>
                      <a:r>
                        <a:rPr lang="en-US" sz="1200" u="none" strike="noStrike" dirty="0">
                          <a:effectLst/>
                          <a:latin typeface="Poppins" panose="00000500000000000000" pitchFamily="2" charset="0"/>
                          <a:cs typeface="Poppins" panose="00000500000000000000" pitchFamily="2" charset="0"/>
                        </a:rPr>
                        <a:t>Sao Tomé et Principe</a:t>
                      </a:r>
                      <a:endParaRPr lang="en-US" sz="1200" b="0" i="0" u="none" strike="noStrike" dirty="0">
                        <a:solidFill>
                          <a:srgbClr val="000000"/>
                        </a:solidFill>
                        <a:effectLst/>
                        <a:latin typeface="Poppins" panose="00000500000000000000" pitchFamily="2" charset="0"/>
                        <a:cs typeface="Poppins" panose="00000500000000000000" pitchFamily="2" charset="0"/>
                      </a:endParaRPr>
                    </a:p>
                  </a:txBody>
                  <a:tcPr marL="4959" marR="4959" marT="495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a:solidFill>
                            <a:srgbClr val="000000"/>
                          </a:solidFill>
                          <a:effectLst/>
                          <a:latin typeface="Poppins" panose="00000500000000000000" pitchFamily="2" charset="0"/>
                          <a:cs typeface="Poppins" panose="00000500000000000000" pitchFamily="2"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100" b="0" i="0" u="none" strike="noStrike" dirty="0">
                          <a:solidFill>
                            <a:srgbClr val="000000"/>
                          </a:solidFill>
                          <a:effectLst/>
                          <a:latin typeface="Poppins" panose="00000500000000000000" pitchFamily="2" charset="0"/>
                          <a:cs typeface="Poppins" panose="00000500000000000000" pitchFamily="2" charset="0"/>
                        </a:rPr>
                        <a:t>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79985539"/>
                  </a:ext>
                </a:extLst>
              </a:tr>
            </a:tbl>
          </a:graphicData>
        </a:graphic>
      </p:graphicFrame>
      <p:graphicFrame>
        <p:nvGraphicFramePr>
          <p:cNvPr id="9" name="Chart 8">
            <a:extLst>
              <a:ext uri="{FF2B5EF4-FFF2-40B4-BE49-F238E27FC236}">
                <a16:creationId xmlns:a16="http://schemas.microsoft.com/office/drawing/2014/main" id="{B6DEBCB1-B63F-346F-BF08-AB47A18E0C03}"/>
              </a:ext>
            </a:extLst>
          </p:cNvPr>
          <p:cNvGraphicFramePr>
            <a:graphicFrameLocks/>
          </p:cNvGraphicFramePr>
          <p:nvPr>
            <p:extLst>
              <p:ext uri="{D42A27DB-BD31-4B8C-83A1-F6EECF244321}">
                <p14:modId xmlns:p14="http://schemas.microsoft.com/office/powerpoint/2010/main" val="1826492483"/>
              </p:ext>
            </p:extLst>
          </p:nvPr>
        </p:nvGraphicFramePr>
        <p:xfrm>
          <a:off x="5433237" y="2694282"/>
          <a:ext cx="6294474" cy="22392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2236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F2252-0C2A-A565-0CDF-65591AAA38C1}"/>
              </a:ext>
            </a:extLst>
          </p:cNvPr>
          <p:cNvSpPr>
            <a:spLocks noGrp="1"/>
          </p:cNvSpPr>
          <p:nvPr>
            <p:ph type="title"/>
          </p:nvPr>
        </p:nvSpPr>
        <p:spPr/>
        <p:txBody>
          <a:bodyPr/>
          <a:lstStyle/>
          <a:p>
            <a:r>
              <a:rPr lang="en-US" sz="3600" dirty="0">
                <a:solidFill>
                  <a:srgbClr val="4472C4"/>
                </a:solidFill>
              </a:rPr>
              <a:t>Proposition de stratégie mondiale pour l'amélioration des données sur les budgets et les dépenses de vaccination</a:t>
            </a:r>
          </a:p>
        </p:txBody>
      </p:sp>
      <p:sp>
        <p:nvSpPr>
          <p:cNvPr id="3" name="Text Placeholder 2">
            <a:extLst>
              <a:ext uri="{FF2B5EF4-FFF2-40B4-BE49-F238E27FC236}">
                <a16:creationId xmlns:a16="http://schemas.microsoft.com/office/drawing/2014/main" id="{6D1013CA-8865-CFFA-1A7E-20AD866651C5}"/>
              </a:ext>
            </a:extLst>
          </p:cNvPr>
          <p:cNvSpPr>
            <a:spLocks noGrp="1"/>
          </p:cNvSpPr>
          <p:nvPr>
            <p:ph type="body" sz="quarter" idx="10"/>
          </p:nvPr>
        </p:nvSpPr>
        <p:spPr/>
        <p:txBody>
          <a:bodyPr/>
          <a:lstStyle/>
          <a:p>
            <a:endParaRPr lang="en-US"/>
          </a:p>
        </p:txBody>
      </p:sp>
      <p:sp>
        <p:nvSpPr>
          <p:cNvPr id="4" name="Rounded Rectangle 4">
            <a:extLst>
              <a:ext uri="{FF2B5EF4-FFF2-40B4-BE49-F238E27FC236}">
                <a16:creationId xmlns:a16="http://schemas.microsoft.com/office/drawing/2014/main" id="{C98804B4-EAD3-0633-511C-762DAD143FE1}"/>
              </a:ext>
            </a:extLst>
          </p:cNvPr>
          <p:cNvSpPr/>
          <p:nvPr/>
        </p:nvSpPr>
        <p:spPr>
          <a:xfrm>
            <a:off x="472870" y="2050503"/>
            <a:ext cx="3564710" cy="3384308"/>
          </a:xfrm>
          <a:prstGeom prst="roundRect">
            <a:avLst>
              <a:gd name="adj" fmla="val 27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92"/>
            <a:r>
              <a:rPr lang="en-US" sz="1092">
                <a:solidFill>
                  <a:srgbClr val="FFFFFF"/>
                </a:solidFill>
                <a:latin typeface="Poppins"/>
              </a:rPr>
              <a:t>m</a:t>
            </a:r>
          </a:p>
        </p:txBody>
      </p:sp>
      <p:sp>
        <p:nvSpPr>
          <p:cNvPr id="5" name="Rounded Rectangle 9">
            <a:extLst>
              <a:ext uri="{FF2B5EF4-FFF2-40B4-BE49-F238E27FC236}">
                <a16:creationId xmlns:a16="http://schemas.microsoft.com/office/drawing/2014/main" id="{D77CB7FD-69A2-ACFF-866E-C0E96C576B02}"/>
              </a:ext>
            </a:extLst>
          </p:cNvPr>
          <p:cNvSpPr/>
          <p:nvPr/>
        </p:nvSpPr>
        <p:spPr>
          <a:xfrm>
            <a:off x="8072554" y="2050503"/>
            <a:ext cx="3564710" cy="3384308"/>
          </a:xfrm>
          <a:prstGeom prst="roundRect">
            <a:avLst>
              <a:gd name="adj" fmla="val 20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92"/>
            <a:r>
              <a:rPr lang="en-US" sz="1092">
                <a:solidFill>
                  <a:srgbClr val="FFFFFF"/>
                </a:solidFill>
                <a:latin typeface="Poppins"/>
              </a:rPr>
              <a:t>m</a:t>
            </a:r>
          </a:p>
        </p:txBody>
      </p:sp>
      <p:sp>
        <p:nvSpPr>
          <p:cNvPr id="6" name="Rounded Rectangle 11">
            <a:extLst>
              <a:ext uri="{FF2B5EF4-FFF2-40B4-BE49-F238E27FC236}">
                <a16:creationId xmlns:a16="http://schemas.microsoft.com/office/drawing/2014/main" id="{95504694-4771-28EF-B346-0D0B406A7952}"/>
              </a:ext>
            </a:extLst>
          </p:cNvPr>
          <p:cNvSpPr/>
          <p:nvPr/>
        </p:nvSpPr>
        <p:spPr>
          <a:xfrm>
            <a:off x="4268187" y="2050503"/>
            <a:ext cx="3564710" cy="3384308"/>
          </a:xfrm>
          <a:prstGeom prst="roundRect">
            <a:avLst>
              <a:gd name="adj" fmla="val 31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92"/>
            <a:r>
              <a:rPr lang="en-US" sz="1092">
                <a:solidFill>
                  <a:srgbClr val="FFFFFF"/>
                </a:solidFill>
                <a:latin typeface="Poppins"/>
              </a:rPr>
              <a:t>m</a:t>
            </a:r>
          </a:p>
        </p:txBody>
      </p:sp>
      <p:sp>
        <p:nvSpPr>
          <p:cNvPr id="7" name="TextBox 6">
            <a:extLst>
              <a:ext uri="{FF2B5EF4-FFF2-40B4-BE49-F238E27FC236}">
                <a16:creationId xmlns:a16="http://schemas.microsoft.com/office/drawing/2014/main" id="{3ACADF0B-2CB0-E210-63CA-699231ABCB7A}"/>
              </a:ext>
            </a:extLst>
          </p:cNvPr>
          <p:cNvSpPr txBox="1"/>
          <p:nvPr/>
        </p:nvSpPr>
        <p:spPr>
          <a:xfrm>
            <a:off x="503519" y="4245766"/>
            <a:ext cx="3170938" cy="2150332"/>
          </a:xfrm>
          <a:prstGeom prst="rect">
            <a:avLst/>
          </a:prstGeom>
          <a:noFill/>
        </p:spPr>
        <p:txBody>
          <a:bodyPr wrap="square" lIns="0" tIns="0" rIns="0" bIns="0">
            <a:spAutoFit/>
          </a:bodyPr>
          <a:lstStyle/>
          <a:p>
            <a:pPr defTabSz="554492">
              <a:lnSpc>
                <a:spcPct val="110000"/>
              </a:lnSpc>
              <a:spcAft>
                <a:spcPts val="600"/>
              </a:spcAft>
            </a:pPr>
            <a:r>
              <a:rPr lang="en-US" sz="1600" dirty="0">
                <a:solidFill>
                  <a:srgbClr val="000000"/>
                </a:solidFill>
                <a:latin typeface="Roboto Condensed" panose="02000000000000000000" pitchFamily="2" charset="0"/>
                <a:ea typeface="Roboto Condensed" panose="02000000000000000000" pitchFamily="2" charset="0"/>
                <a:cs typeface="Poppins Medium" pitchFamily="2" charset="77"/>
              </a:rPr>
              <a:t>Améliorer la façon dont les décideurs politiques accèdent aux données relatives au budget et aux dépenses de vaccination et les utilisent comme éléments probants pour la prise de décision et le plaidoyer en faveur d'allocations budgétaires adéquates à la vaccination.</a:t>
            </a:r>
          </a:p>
        </p:txBody>
      </p:sp>
      <p:sp>
        <p:nvSpPr>
          <p:cNvPr id="8" name="TextBox 7">
            <a:extLst>
              <a:ext uri="{FF2B5EF4-FFF2-40B4-BE49-F238E27FC236}">
                <a16:creationId xmlns:a16="http://schemas.microsoft.com/office/drawing/2014/main" id="{324264A3-78C9-93B9-C2A4-C82E70A5B8B5}"/>
              </a:ext>
            </a:extLst>
          </p:cNvPr>
          <p:cNvSpPr txBox="1"/>
          <p:nvPr/>
        </p:nvSpPr>
        <p:spPr>
          <a:xfrm>
            <a:off x="4398073" y="4237505"/>
            <a:ext cx="3170938" cy="2114425"/>
          </a:xfrm>
          <a:prstGeom prst="rect">
            <a:avLst/>
          </a:prstGeom>
          <a:noFill/>
        </p:spPr>
        <p:txBody>
          <a:bodyPr wrap="square" lIns="0" tIns="0" rIns="0" bIns="0">
            <a:spAutoFit/>
          </a:bodyPr>
          <a:lstStyle/>
          <a:p>
            <a:pPr defTabSz="554492">
              <a:lnSpc>
                <a:spcPct val="110000"/>
              </a:lnSpc>
              <a:spcAft>
                <a:spcPts val="600"/>
              </a:spcAft>
            </a:pPr>
            <a:r>
              <a:rPr lang="en-US" dirty="0">
                <a:solidFill>
                  <a:srgbClr val="000000"/>
                </a:solidFill>
                <a:latin typeface="Roboto Condensed" panose="02000000000000000000" pitchFamily="2" charset="0"/>
                <a:ea typeface="Roboto Condensed" panose="02000000000000000000" pitchFamily="2" charset="0"/>
                <a:cs typeface="Poppins Medium" pitchFamily="2" charset="77"/>
              </a:rPr>
              <a:t>Aider les partenaires mondiaux à s'engager </a:t>
            </a:r>
            <a:br>
              <a:rPr lang="en-US" dirty="0">
                <a:solidFill>
                  <a:srgbClr val="000000"/>
                </a:solidFill>
                <a:latin typeface="Roboto Condensed" panose="02000000000000000000" pitchFamily="2" charset="0"/>
                <a:ea typeface="Roboto Condensed" panose="02000000000000000000" pitchFamily="2" charset="0"/>
                <a:cs typeface="Poppins Medium" pitchFamily="2" charset="77"/>
              </a:rPr>
            </a:br>
            <a:r>
              <a:rPr lang="en-US" dirty="0">
                <a:solidFill>
                  <a:srgbClr val="000000"/>
                </a:solidFill>
                <a:latin typeface="Roboto Condensed" panose="02000000000000000000" pitchFamily="2" charset="0"/>
                <a:ea typeface="Roboto Condensed" panose="02000000000000000000" pitchFamily="2" charset="0"/>
                <a:cs typeface="Poppins Medium" pitchFamily="2" charset="77"/>
              </a:rPr>
              <a:t>à partager les données sur le financement de la vaccination et l'achat de vaccins qui sont disponibles à leur niveau et à agir en conséquence. </a:t>
            </a:r>
          </a:p>
        </p:txBody>
      </p:sp>
      <p:sp>
        <p:nvSpPr>
          <p:cNvPr id="9" name="TextBox 8">
            <a:extLst>
              <a:ext uri="{FF2B5EF4-FFF2-40B4-BE49-F238E27FC236}">
                <a16:creationId xmlns:a16="http://schemas.microsoft.com/office/drawing/2014/main" id="{5FE0CA46-B263-A31B-5FE9-BCA4FA2FF319}"/>
              </a:ext>
            </a:extLst>
          </p:cNvPr>
          <p:cNvSpPr txBox="1"/>
          <p:nvPr/>
        </p:nvSpPr>
        <p:spPr>
          <a:xfrm>
            <a:off x="8276354" y="3156880"/>
            <a:ext cx="3600567" cy="3163751"/>
          </a:xfrm>
          <a:prstGeom prst="rect">
            <a:avLst/>
          </a:prstGeom>
          <a:noFill/>
        </p:spPr>
        <p:txBody>
          <a:bodyPr wrap="square" lIns="0" tIns="0" rIns="0" bIns="0">
            <a:spAutoFit/>
          </a:bodyPr>
          <a:lstStyle/>
          <a:p>
            <a:pPr defTabSz="554492">
              <a:lnSpc>
                <a:spcPct val="110000"/>
              </a:lnSpc>
              <a:spcAft>
                <a:spcPts val="600"/>
              </a:spcAft>
            </a:pPr>
            <a:r>
              <a:rPr lang="en-US" sz="1400" dirty="0">
                <a:solidFill>
                  <a:srgbClr val="000000"/>
                </a:solidFill>
                <a:latin typeface="Poppins Medium" pitchFamily="2" charset="77"/>
                <a:cs typeface="Poppins Medium" pitchFamily="2" charset="77"/>
              </a:rPr>
              <a:t>Soutenir la croissance et la viabilité </a:t>
            </a:r>
            <a:r>
              <a:rPr lang="en-US" sz="1400" dirty="0">
                <a:solidFill>
                  <a:srgbClr val="000000"/>
                </a:solidFill>
                <a:latin typeface="Roboto Condensed" panose="02000000000000000000" pitchFamily="2" charset="0"/>
                <a:ea typeface="Roboto Condensed" panose="02000000000000000000" pitchFamily="2" charset="0"/>
                <a:cs typeface="Poppins Medium" pitchFamily="2" charset="77"/>
              </a:rPr>
              <a:t>des bases de données publiques au niveau mondial pour les données relatives au budget et aux dépenses de vaccination.</a:t>
            </a:r>
            <a:endParaRPr lang="en-US" sz="1400" dirty="0">
              <a:solidFill>
                <a:srgbClr val="000000"/>
              </a:solidFill>
              <a:latin typeface="Roboto Condensed" panose="02000000000000000000" pitchFamily="2" charset="0"/>
              <a:ea typeface="Roboto Condensed" panose="02000000000000000000" pitchFamily="2" charset="0"/>
              <a:cs typeface="Poppins Light" pitchFamily="2" charset="77"/>
            </a:endParaRPr>
          </a:p>
          <a:p>
            <a:pPr marL="171450" indent="-171450" defTabSz="554492">
              <a:lnSpc>
                <a:spcPct val="107000"/>
              </a:lnSpc>
              <a:spcAft>
                <a:spcPts val="600"/>
              </a:spcAft>
              <a:buClr>
                <a:srgbClr val="C10077"/>
              </a:buClr>
              <a:buFont typeface="Wingdings" pitchFamily="2" charset="2"/>
              <a:buChar char="§"/>
            </a:pPr>
            <a:r>
              <a:rPr lang="en-US" sz="1400" u="sng" dirty="0">
                <a:solidFill>
                  <a:srgbClr val="000000"/>
                </a:solidFill>
                <a:latin typeface="Roboto Condensed" panose="02000000000000000000" pitchFamily="2" charset="0"/>
                <a:ea typeface="Roboto Condensed" panose="02000000000000000000" pitchFamily="2" charset="0"/>
                <a:cs typeface="Poppins Light" pitchFamily="2" charset="77"/>
              </a:rPr>
              <a:t>Renforcer les systèmes nationaux </a:t>
            </a:r>
            <a:r>
              <a:rPr lang="en-US" sz="1400" dirty="0">
                <a:solidFill>
                  <a:srgbClr val="000000"/>
                </a:solidFill>
                <a:latin typeface="Roboto Condensed" panose="02000000000000000000" pitchFamily="2" charset="0"/>
                <a:ea typeface="Roboto Condensed" panose="02000000000000000000" pitchFamily="2" charset="0"/>
                <a:cs typeface="Poppins Light" pitchFamily="2" charset="77"/>
              </a:rPr>
              <a:t>et inciter toutes les parties prenantes à une </a:t>
            </a:r>
            <a:r>
              <a:rPr lang="en-US" sz="1400" u="sng" dirty="0">
                <a:solidFill>
                  <a:srgbClr val="000000"/>
                </a:solidFill>
                <a:latin typeface="Roboto Condensed" panose="02000000000000000000" pitchFamily="2" charset="0"/>
                <a:ea typeface="Roboto Condensed" panose="02000000000000000000" pitchFamily="2" charset="0"/>
                <a:cs typeface="Poppins Light" pitchFamily="2" charset="77"/>
              </a:rPr>
              <a:t>plus grande transparence </a:t>
            </a:r>
            <a:r>
              <a:rPr lang="en-US" sz="1400" dirty="0">
                <a:solidFill>
                  <a:srgbClr val="000000"/>
                </a:solidFill>
                <a:latin typeface="Roboto Condensed" panose="02000000000000000000" pitchFamily="2" charset="0"/>
                <a:ea typeface="Roboto Condensed" panose="02000000000000000000" pitchFamily="2" charset="0"/>
                <a:cs typeface="Poppins Light" pitchFamily="2" charset="77"/>
              </a:rPr>
              <a:t>et à l'</a:t>
            </a:r>
            <a:r>
              <a:rPr lang="en-US" sz="1400" u="sng" dirty="0">
                <a:solidFill>
                  <a:srgbClr val="000000"/>
                </a:solidFill>
                <a:latin typeface="Roboto Condensed" panose="02000000000000000000" pitchFamily="2" charset="0"/>
                <a:ea typeface="Roboto Condensed" panose="02000000000000000000" pitchFamily="2" charset="0"/>
                <a:cs typeface="Poppins Light" pitchFamily="2" charset="77"/>
              </a:rPr>
              <a:t>amélioration des données de financement</a:t>
            </a:r>
          </a:p>
          <a:p>
            <a:pPr marL="171450" indent="-171450" defTabSz="554492">
              <a:lnSpc>
                <a:spcPct val="107000"/>
              </a:lnSpc>
              <a:spcAft>
                <a:spcPts val="600"/>
              </a:spcAft>
              <a:buClr>
                <a:srgbClr val="C10077"/>
              </a:buClr>
              <a:buFont typeface="Wingdings" pitchFamily="2" charset="2"/>
              <a:buChar char="§"/>
            </a:pPr>
            <a:r>
              <a:rPr lang="en-US" sz="1400" dirty="0">
                <a:solidFill>
                  <a:srgbClr val="000000"/>
                </a:solidFill>
                <a:latin typeface="Roboto Condensed" panose="02000000000000000000" pitchFamily="2" charset="0"/>
                <a:ea typeface="Roboto Condensed" panose="02000000000000000000" pitchFamily="2" charset="0"/>
                <a:cs typeface="Poppins Light" pitchFamily="2" charset="77"/>
              </a:rPr>
              <a:t>Soutenir la compilation et la diffusion de données comparables par le biais de bases de données au niveau mondial, qui peuvent être utiles pour l'apprentissage entre pairs. </a:t>
            </a:r>
            <a:br>
              <a:rPr lang="en-US" sz="1400" dirty="0">
                <a:solidFill>
                  <a:srgbClr val="000000"/>
                </a:solidFill>
                <a:latin typeface="Roboto Condensed" panose="02000000000000000000" pitchFamily="2" charset="0"/>
                <a:ea typeface="Roboto Condensed" panose="02000000000000000000" pitchFamily="2" charset="0"/>
                <a:cs typeface="Poppins Light" pitchFamily="2" charset="77"/>
              </a:rPr>
            </a:br>
            <a:r>
              <a:rPr lang="en-US" sz="1400" dirty="0">
                <a:solidFill>
                  <a:srgbClr val="000000"/>
                </a:solidFill>
                <a:latin typeface="Roboto Condensed" panose="02000000000000000000" pitchFamily="2" charset="0"/>
                <a:ea typeface="Roboto Condensed" panose="02000000000000000000" pitchFamily="2" charset="0"/>
                <a:cs typeface="Poppins Light" pitchFamily="2" charset="77"/>
              </a:rPr>
              <a:t>l'apprentissage de pair à pair.</a:t>
            </a:r>
          </a:p>
        </p:txBody>
      </p:sp>
      <p:sp>
        <p:nvSpPr>
          <p:cNvPr id="10" name="Round Same-side Corner of Rectangle 17">
            <a:extLst>
              <a:ext uri="{FF2B5EF4-FFF2-40B4-BE49-F238E27FC236}">
                <a16:creationId xmlns:a16="http://schemas.microsoft.com/office/drawing/2014/main" id="{AB5D3AE0-CDB1-76BE-6B8B-3A5F2C7DA52D}"/>
              </a:ext>
            </a:extLst>
          </p:cNvPr>
          <p:cNvSpPr/>
          <p:nvPr/>
        </p:nvSpPr>
        <p:spPr>
          <a:xfrm>
            <a:off x="405870" y="3509543"/>
            <a:ext cx="3564710" cy="619950"/>
          </a:xfrm>
          <a:prstGeom prst="round2SameRect">
            <a:avLst>
              <a:gd name="adj1" fmla="val 10354"/>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92"/>
            <a:endParaRPr lang="en-US" sz="1092">
              <a:solidFill>
                <a:srgbClr val="FFFFFF"/>
              </a:solidFill>
              <a:latin typeface="Poppins"/>
            </a:endParaRPr>
          </a:p>
        </p:txBody>
      </p:sp>
      <p:sp>
        <p:nvSpPr>
          <p:cNvPr id="11" name="Round Same-side Corner of Rectangle 18">
            <a:extLst>
              <a:ext uri="{FF2B5EF4-FFF2-40B4-BE49-F238E27FC236}">
                <a16:creationId xmlns:a16="http://schemas.microsoft.com/office/drawing/2014/main" id="{BCE0FE5E-25AD-9823-67C5-C9B7241AC099}"/>
              </a:ext>
            </a:extLst>
          </p:cNvPr>
          <p:cNvSpPr/>
          <p:nvPr/>
        </p:nvSpPr>
        <p:spPr>
          <a:xfrm>
            <a:off x="8276354" y="2403995"/>
            <a:ext cx="3564710" cy="619951"/>
          </a:xfrm>
          <a:prstGeom prst="round2SameRect">
            <a:avLst>
              <a:gd name="adj1" fmla="val 9303"/>
              <a:gd name="adj2" fmla="val 0"/>
            </a:avLst>
          </a:prstGeom>
          <a:solidFill>
            <a:srgbClr val="C10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92"/>
            <a:endParaRPr lang="en-US" sz="1092">
              <a:solidFill>
                <a:srgbClr val="FFFFFF"/>
              </a:solidFill>
              <a:latin typeface="Poppins"/>
            </a:endParaRPr>
          </a:p>
        </p:txBody>
      </p:sp>
      <p:sp>
        <p:nvSpPr>
          <p:cNvPr id="12" name="Round Same-side Corner of Rectangle 19">
            <a:extLst>
              <a:ext uri="{FF2B5EF4-FFF2-40B4-BE49-F238E27FC236}">
                <a16:creationId xmlns:a16="http://schemas.microsoft.com/office/drawing/2014/main" id="{A5686A40-1D53-7497-CDB5-20FD62F9BEF4}"/>
              </a:ext>
            </a:extLst>
          </p:cNvPr>
          <p:cNvSpPr/>
          <p:nvPr/>
        </p:nvSpPr>
        <p:spPr>
          <a:xfrm>
            <a:off x="4201187" y="3509542"/>
            <a:ext cx="3564710" cy="619951"/>
          </a:xfrm>
          <a:prstGeom prst="round2SameRect">
            <a:avLst>
              <a:gd name="adj1" fmla="val 12249"/>
              <a:gd name="adj2" fmla="val 0"/>
            </a:avLst>
          </a:prstGeom>
          <a:solidFill>
            <a:srgbClr val="00C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92"/>
            <a:endParaRPr lang="en-US" sz="1092" dirty="0">
              <a:solidFill>
                <a:srgbClr val="FFFFFF"/>
              </a:solidFill>
              <a:latin typeface="Poppins"/>
            </a:endParaRPr>
          </a:p>
        </p:txBody>
      </p:sp>
      <p:sp>
        <p:nvSpPr>
          <p:cNvPr id="13" name="TextBox 12">
            <a:extLst>
              <a:ext uri="{FF2B5EF4-FFF2-40B4-BE49-F238E27FC236}">
                <a16:creationId xmlns:a16="http://schemas.microsoft.com/office/drawing/2014/main" id="{87F1A629-96B2-032C-FF6E-4BCF1352540C}"/>
              </a:ext>
            </a:extLst>
          </p:cNvPr>
          <p:cNvSpPr txBox="1"/>
          <p:nvPr/>
        </p:nvSpPr>
        <p:spPr>
          <a:xfrm>
            <a:off x="403608" y="3733449"/>
            <a:ext cx="3557922" cy="220958"/>
          </a:xfrm>
          <a:prstGeom prst="rect">
            <a:avLst/>
          </a:prstGeom>
          <a:noFill/>
        </p:spPr>
        <p:txBody>
          <a:bodyPr wrap="square" lIns="0" tIns="0" rIns="0" bIns="0">
            <a:spAutoFit/>
          </a:bodyPr>
          <a:lstStyle/>
          <a:p>
            <a:pPr algn="ctr" defTabSz="554492">
              <a:lnSpc>
                <a:spcPts val="1700"/>
              </a:lnSpc>
              <a:spcBef>
                <a:spcPts val="1000"/>
              </a:spcBef>
              <a:spcAft>
                <a:spcPts val="1200"/>
              </a:spcAft>
              <a:buClr>
                <a:srgbClr val="009CDE"/>
              </a:buClr>
            </a:pPr>
            <a:r>
              <a:rPr lang="en-US" sz="1600" dirty="0">
                <a:solidFill>
                  <a:srgbClr val="FFFFFF"/>
                </a:solidFill>
                <a:latin typeface="Roboto Condensed" panose="02000000000000000000" pitchFamily="2" charset="0"/>
                <a:ea typeface="Roboto Condensed" panose="02000000000000000000" pitchFamily="2" charset="0"/>
                <a:cs typeface="Poppins Medium" pitchFamily="2" charset="77"/>
              </a:rPr>
              <a:t>Objectif 1</a:t>
            </a:r>
          </a:p>
        </p:txBody>
      </p:sp>
      <p:sp>
        <p:nvSpPr>
          <p:cNvPr id="14" name="TextBox 13">
            <a:extLst>
              <a:ext uri="{FF2B5EF4-FFF2-40B4-BE49-F238E27FC236}">
                <a16:creationId xmlns:a16="http://schemas.microsoft.com/office/drawing/2014/main" id="{F0888A4D-028B-FE16-36A1-6F2D7363C2E9}"/>
              </a:ext>
            </a:extLst>
          </p:cNvPr>
          <p:cNvSpPr txBox="1"/>
          <p:nvPr/>
        </p:nvSpPr>
        <p:spPr>
          <a:xfrm>
            <a:off x="4207548" y="3733449"/>
            <a:ext cx="3558349" cy="225062"/>
          </a:xfrm>
          <a:prstGeom prst="rect">
            <a:avLst/>
          </a:prstGeom>
          <a:noFill/>
        </p:spPr>
        <p:txBody>
          <a:bodyPr wrap="square" lIns="0" tIns="0" rIns="0" bIns="0">
            <a:spAutoFit/>
          </a:bodyPr>
          <a:lstStyle/>
          <a:p>
            <a:pPr algn="ctr" defTabSz="554492">
              <a:lnSpc>
                <a:spcPts val="1700"/>
              </a:lnSpc>
              <a:spcBef>
                <a:spcPts val="1000"/>
              </a:spcBef>
              <a:spcAft>
                <a:spcPts val="1200"/>
              </a:spcAft>
              <a:buClr>
                <a:srgbClr val="009CDE"/>
              </a:buClr>
            </a:pPr>
            <a:r>
              <a:rPr lang="en-US" sz="1600" dirty="0">
                <a:solidFill>
                  <a:srgbClr val="FFFFFF"/>
                </a:solidFill>
                <a:latin typeface="Roboto Condensed" panose="02000000000000000000" pitchFamily="2" charset="0"/>
                <a:ea typeface="Roboto Condensed" panose="02000000000000000000" pitchFamily="2" charset="0"/>
                <a:cs typeface="Poppins Medium" pitchFamily="2" charset="77"/>
              </a:rPr>
              <a:t>Objectif 2</a:t>
            </a:r>
          </a:p>
        </p:txBody>
      </p:sp>
      <p:sp>
        <p:nvSpPr>
          <p:cNvPr id="15" name="TextBox 14">
            <a:extLst>
              <a:ext uri="{FF2B5EF4-FFF2-40B4-BE49-F238E27FC236}">
                <a16:creationId xmlns:a16="http://schemas.microsoft.com/office/drawing/2014/main" id="{FB865DAF-884A-4432-DF6D-99CB18D8F88D}"/>
              </a:ext>
            </a:extLst>
          </p:cNvPr>
          <p:cNvSpPr txBox="1"/>
          <p:nvPr/>
        </p:nvSpPr>
        <p:spPr>
          <a:xfrm>
            <a:off x="8300279" y="2603491"/>
            <a:ext cx="3552716" cy="220958"/>
          </a:xfrm>
          <a:prstGeom prst="rect">
            <a:avLst/>
          </a:prstGeom>
          <a:noFill/>
        </p:spPr>
        <p:txBody>
          <a:bodyPr wrap="square" lIns="0" tIns="0" rIns="0" bIns="0">
            <a:spAutoFit/>
          </a:bodyPr>
          <a:lstStyle/>
          <a:p>
            <a:pPr algn="ctr" defTabSz="554492">
              <a:lnSpc>
                <a:spcPts val="1700"/>
              </a:lnSpc>
              <a:spcBef>
                <a:spcPts val="1000"/>
              </a:spcBef>
              <a:spcAft>
                <a:spcPts val="1200"/>
              </a:spcAft>
              <a:buClr>
                <a:srgbClr val="009CDE"/>
              </a:buClr>
            </a:pPr>
            <a:r>
              <a:rPr lang="en-US" sz="1600" dirty="0">
                <a:solidFill>
                  <a:srgbClr val="FFFFFF"/>
                </a:solidFill>
                <a:latin typeface="Roboto Condensed" panose="02000000000000000000" pitchFamily="2" charset="0"/>
                <a:ea typeface="Roboto Condensed" panose="02000000000000000000" pitchFamily="2" charset="0"/>
                <a:cs typeface="Poppins Medium" pitchFamily="2" charset="77"/>
              </a:rPr>
              <a:t>Objectif 3</a:t>
            </a:r>
          </a:p>
        </p:txBody>
      </p:sp>
      <p:sp>
        <p:nvSpPr>
          <p:cNvPr id="16" name="TextBox 15">
            <a:extLst>
              <a:ext uri="{FF2B5EF4-FFF2-40B4-BE49-F238E27FC236}">
                <a16:creationId xmlns:a16="http://schemas.microsoft.com/office/drawing/2014/main" id="{95EFE2B1-9EF0-A8AC-E179-AF69120D7FDD}"/>
              </a:ext>
            </a:extLst>
          </p:cNvPr>
          <p:cNvSpPr txBox="1"/>
          <p:nvPr/>
        </p:nvSpPr>
        <p:spPr>
          <a:xfrm>
            <a:off x="503519" y="1341501"/>
            <a:ext cx="7289680" cy="1670201"/>
          </a:xfrm>
          <a:prstGeom prst="rect">
            <a:avLst/>
          </a:prstGeom>
          <a:noFill/>
        </p:spPr>
        <p:txBody>
          <a:bodyPr wrap="square">
            <a:spAutoFit/>
          </a:bodyPr>
          <a:lstStyle/>
          <a:p>
            <a:pPr defTabSz="554492">
              <a:lnSpc>
                <a:spcPct val="130000"/>
              </a:lnSpc>
              <a:spcBef>
                <a:spcPts val="150"/>
              </a:spcBef>
              <a:spcAft>
                <a:spcPts val="150"/>
              </a:spcAft>
            </a:pPr>
            <a:r>
              <a:rPr lang="en-US" sz="1600" dirty="0">
                <a:solidFill>
                  <a:srgbClr val="707070">
                    <a:lumMod val="75000"/>
                  </a:srgbClr>
                </a:solidFill>
                <a:latin typeface="Roboto Condensed" panose="02000000000000000000" pitchFamily="2" charset="0"/>
                <a:ea typeface="Roboto Condensed" panose="02000000000000000000" pitchFamily="2" charset="0"/>
                <a:cs typeface="Poppins Medium" pitchFamily="2" charset="77"/>
              </a:rPr>
              <a:t>Une stratégie mondiale a été élaborée pour faciliter la fourniture de données fiables sur les budgets et les dépenses, afin d'assurer un financement durable des programmes de vaccination. Elle vise à combler les lacunes dans la collecte, la communication et l'utilisation des données en améliorant la transparence et la responsabilité de toutes les parties prenantes.</a:t>
            </a:r>
          </a:p>
        </p:txBody>
      </p:sp>
    </p:spTree>
    <p:extLst>
      <p:ext uri="{BB962C8B-B14F-4D97-AF65-F5344CB8AC3E}">
        <p14:creationId xmlns:p14="http://schemas.microsoft.com/office/powerpoint/2010/main" val="1319684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1597BE-F87D-0A0E-19EC-28BD618F45AA}"/>
              </a:ext>
            </a:extLst>
          </p:cNvPr>
          <p:cNvSpPr>
            <a:spLocks noGrp="1"/>
          </p:cNvSpPr>
          <p:nvPr>
            <p:ph type="body" sz="quarter" idx="10"/>
          </p:nvPr>
        </p:nvSpPr>
        <p:spPr/>
        <p:txBody>
          <a:bodyPr/>
          <a:lstStyle/>
          <a:p>
            <a:endParaRPr lang="en-US"/>
          </a:p>
        </p:txBody>
      </p:sp>
      <p:sp>
        <p:nvSpPr>
          <p:cNvPr id="4" name="Title 1">
            <a:extLst>
              <a:ext uri="{FF2B5EF4-FFF2-40B4-BE49-F238E27FC236}">
                <a16:creationId xmlns:a16="http://schemas.microsoft.com/office/drawing/2014/main" id="{3966342B-F2E9-BF2E-4CA3-CA56E235D5DA}"/>
              </a:ext>
            </a:extLst>
          </p:cNvPr>
          <p:cNvSpPr>
            <a:spLocks noGrp="1"/>
          </p:cNvSpPr>
          <p:nvPr>
            <p:ph type="title"/>
          </p:nvPr>
        </p:nvSpPr>
        <p:spPr>
          <a:xfrm>
            <a:off x="554736" y="175171"/>
            <a:ext cx="11082528" cy="989512"/>
          </a:xfrm>
        </p:spPr>
        <p:txBody>
          <a:bodyPr/>
          <a:lstStyle/>
          <a:p>
            <a:r>
              <a:rPr lang="en-US" sz="3600" dirty="0">
                <a:solidFill>
                  <a:srgbClr val="4472C4"/>
                </a:solidFill>
              </a:rPr>
              <a:t>Améliorer la communication des données relatives aux dépenses de vaccination</a:t>
            </a:r>
          </a:p>
        </p:txBody>
      </p:sp>
      <p:sp>
        <p:nvSpPr>
          <p:cNvPr id="5" name="Rectangle: Rounded Corners 4">
            <a:extLst>
              <a:ext uri="{FF2B5EF4-FFF2-40B4-BE49-F238E27FC236}">
                <a16:creationId xmlns:a16="http://schemas.microsoft.com/office/drawing/2014/main" id="{46ECA832-2583-1341-A853-B30A52A1925D}"/>
              </a:ext>
            </a:extLst>
          </p:cNvPr>
          <p:cNvSpPr/>
          <p:nvPr/>
        </p:nvSpPr>
        <p:spPr>
          <a:xfrm>
            <a:off x="554734" y="1402773"/>
            <a:ext cx="10968783" cy="862445"/>
          </a:xfrm>
          <a:prstGeom prst="roundRect">
            <a:avLst/>
          </a:prstGeom>
          <a:solidFill>
            <a:schemeClr val="accent5"/>
          </a:solidFill>
          <a:ln w="6350" cap="sq">
            <a:solidFill>
              <a:schemeClr val="accent6">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spcBef>
                <a:spcPts val="300"/>
              </a:spcBef>
              <a:spcAft>
                <a:spcPts val="300"/>
              </a:spcAft>
            </a:pPr>
            <a:r>
              <a:rPr lang="en-US" dirty="0">
                <a:solidFill>
                  <a:schemeClr val="bg1"/>
                </a:solidFill>
                <a:latin typeface="Roboto Condensed" panose="02000000000000000000" pitchFamily="2" charset="0"/>
                <a:ea typeface="Roboto Condensed" panose="02000000000000000000" pitchFamily="2" charset="0"/>
                <a:cs typeface="Poppins" panose="00000500000000000000" pitchFamily="2" charset="0"/>
              </a:rPr>
              <a:t>Pour respecter l'engagement n° 2 de l'IDA, il faut renforcer le suivi et la notification des budgets et des dépenses de vaccination.</a:t>
            </a:r>
          </a:p>
        </p:txBody>
      </p:sp>
      <p:sp>
        <p:nvSpPr>
          <p:cNvPr id="6" name="Rectangle: Rounded Corners 5">
            <a:extLst>
              <a:ext uri="{FF2B5EF4-FFF2-40B4-BE49-F238E27FC236}">
                <a16:creationId xmlns:a16="http://schemas.microsoft.com/office/drawing/2014/main" id="{1BB8A9FB-C630-FB0E-037A-BEE3DC32294C}"/>
              </a:ext>
            </a:extLst>
          </p:cNvPr>
          <p:cNvSpPr/>
          <p:nvPr/>
        </p:nvSpPr>
        <p:spPr>
          <a:xfrm>
            <a:off x="554734" y="3394181"/>
            <a:ext cx="3175602" cy="862445"/>
          </a:xfrm>
          <a:prstGeom prst="roundRect">
            <a:avLst/>
          </a:prstGeom>
          <a:solidFill>
            <a:srgbClr val="1E7FB8"/>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dirty="0">
                <a:latin typeface="Roboto Condensed" panose="02000000000000000000" pitchFamily="2" charset="0"/>
                <a:ea typeface="Roboto Condensed" panose="02000000000000000000" pitchFamily="2" charset="0"/>
                <a:cs typeface="Poppins" panose="00000500000000000000" pitchFamily="2" charset="0"/>
              </a:rPr>
              <a:t>Collaborer avec le ministère de la santé</a:t>
            </a:r>
            <a:endParaRPr lang="en-US" sz="1600" dirty="0">
              <a:solidFill>
                <a:schemeClr val="bg1"/>
              </a:solidFill>
              <a:latin typeface="Roboto Condensed" panose="02000000000000000000" pitchFamily="2" charset="0"/>
              <a:ea typeface="Roboto Condensed" panose="020000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85095FE3-3725-7910-8D05-D0820E69EB96}"/>
              </a:ext>
            </a:extLst>
          </p:cNvPr>
          <p:cNvSpPr txBox="1"/>
          <p:nvPr/>
        </p:nvSpPr>
        <p:spPr>
          <a:xfrm>
            <a:off x="554734" y="2338656"/>
            <a:ext cx="11082528" cy="884088"/>
          </a:xfrm>
          <a:prstGeom prst="rect">
            <a:avLst/>
          </a:prstGeom>
          <a:noFill/>
          <a:ln w="6350">
            <a:noFill/>
            <a:miter lim="800000"/>
          </a:ln>
        </p:spPr>
        <p:txBody>
          <a:bodyPr wrap="square">
            <a:spAutoFit/>
          </a:bodyPr>
          <a:lstStyle/>
          <a:p>
            <a:pPr>
              <a:lnSpc>
                <a:spcPct val="150000"/>
              </a:lnSpc>
            </a:pPr>
            <a:r>
              <a:rPr lang="en-US" dirty="0">
                <a:solidFill>
                  <a:srgbClr val="20313B"/>
                </a:solidFill>
                <a:latin typeface="Roboto Condensed" panose="02000000000000000000" pitchFamily="2" charset="0"/>
                <a:ea typeface="Roboto Condensed" panose="02000000000000000000" pitchFamily="2" charset="0"/>
                <a:cs typeface="Poppins" panose="00000500000000000000" pitchFamily="2" charset="0"/>
              </a:rPr>
              <a:t>Pour améliorer la qualité des rapports sur les indicateurs de financement du FCR, une coordination et une collaboration étroites sont nécessaires avec les personnes et les sources de données extérieures au PEV.</a:t>
            </a:r>
          </a:p>
        </p:txBody>
      </p:sp>
      <p:sp>
        <p:nvSpPr>
          <p:cNvPr id="10" name="TextBox 9">
            <a:extLst>
              <a:ext uri="{FF2B5EF4-FFF2-40B4-BE49-F238E27FC236}">
                <a16:creationId xmlns:a16="http://schemas.microsoft.com/office/drawing/2014/main" id="{2A1B484C-82D9-318F-B6A9-077DA163D829}"/>
              </a:ext>
            </a:extLst>
          </p:cNvPr>
          <p:cNvSpPr txBox="1"/>
          <p:nvPr/>
        </p:nvSpPr>
        <p:spPr>
          <a:xfrm>
            <a:off x="554735" y="4332459"/>
            <a:ext cx="3175601" cy="1877437"/>
          </a:xfrm>
          <a:prstGeom prst="rect">
            <a:avLst/>
          </a:prstGeom>
          <a:noFill/>
          <a:ln w="6350">
            <a:noFill/>
            <a:miter lim="800000"/>
          </a:ln>
        </p:spPr>
        <p:txBody>
          <a:bodyPr wrap="square">
            <a:spAutoFit/>
          </a:bodyPr>
          <a:lstStyle/>
          <a:p>
            <a:pPr>
              <a:spcBef>
                <a:spcPts val="600"/>
              </a:spcBef>
              <a:spcAft>
                <a:spcPts val="600"/>
              </a:spcAft>
            </a:pPr>
            <a:r>
              <a:rPr lang="en-US" sz="1600" dirty="0">
                <a:latin typeface="Roboto Condensed" panose="02000000000000000000" pitchFamily="2" charset="0"/>
                <a:ea typeface="Roboto Condensed" panose="02000000000000000000" pitchFamily="2" charset="0"/>
                <a:cs typeface="Poppins" panose="00000500000000000000" pitchFamily="2" charset="0"/>
              </a:rPr>
              <a:t>Une coordination étroite est nécessaire avec les services extérieurs à l'IMA :</a:t>
            </a:r>
          </a:p>
          <a:p>
            <a:pPr marL="285750" indent="-285750">
              <a:spcBef>
                <a:spcPts val="600"/>
              </a:spcBef>
              <a:spcAft>
                <a:spcPts val="600"/>
              </a:spcAft>
              <a:buFont typeface="Arial" panose="020B0604020202020204" pitchFamily="34" charset="0"/>
              <a:buChar char="•"/>
            </a:pPr>
            <a:r>
              <a:rPr lang="en-US" sz="1600" dirty="0">
                <a:latin typeface="Roboto Condensed" panose="02000000000000000000" pitchFamily="2" charset="0"/>
                <a:ea typeface="Roboto Condensed" panose="02000000000000000000" pitchFamily="2" charset="0"/>
                <a:cs typeface="Poppins" panose="00000500000000000000" pitchFamily="2" charset="0"/>
              </a:rPr>
              <a:t>Département Budget/Planification</a:t>
            </a:r>
          </a:p>
          <a:p>
            <a:pPr marL="285750" indent="-285750">
              <a:spcBef>
                <a:spcPts val="600"/>
              </a:spcBef>
              <a:spcAft>
                <a:spcPts val="600"/>
              </a:spcAft>
              <a:buFont typeface="Arial" panose="020B0604020202020204" pitchFamily="34" charset="0"/>
              <a:buChar char="•"/>
            </a:pPr>
            <a:r>
              <a:rPr lang="en-US" sz="1600" dirty="0">
                <a:latin typeface="Roboto Condensed" panose="02000000000000000000" pitchFamily="2" charset="0"/>
                <a:ea typeface="Roboto Condensed" panose="02000000000000000000" pitchFamily="2" charset="0"/>
                <a:cs typeface="Poppins" panose="00000500000000000000" pitchFamily="2" charset="0"/>
              </a:rPr>
              <a:t>Département des finances</a:t>
            </a:r>
          </a:p>
        </p:txBody>
      </p:sp>
      <p:sp>
        <p:nvSpPr>
          <p:cNvPr id="11" name="Rectangle: Rounded Corners 10">
            <a:extLst>
              <a:ext uri="{FF2B5EF4-FFF2-40B4-BE49-F238E27FC236}">
                <a16:creationId xmlns:a16="http://schemas.microsoft.com/office/drawing/2014/main" id="{6935D183-C4ED-AD91-DA98-ACF17B70F14D}"/>
              </a:ext>
            </a:extLst>
          </p:cNvPr>
          <p:cNvSpPr/>
          <p:nvPr/>
        </p:nvSpPr>
        <p:spPr>
          <a:xfrm>
            <a:off x="4562161" y="3394181"/>
            <a:ext cx="3175602" cy="862445"/>
          </a:xfrm>
          <a:prstGeom prst="roundRect">
            <a:avLst/>
          </a:prstGeom>
          <a:solidFill>
            <a:srgbClr val="1E7FB8"/>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dirty="0">
                <a:latin typeface="Roboto Condensed" panose="02000000000000000000" pitchFamily="2" charset="0"/>
                <a:ea typeface="Roboto Condensed" panose="02000000000000000000" pitchFamily="2" charset="0"/>
                <a:cs typeface="Poppins" panose="00000500000000000000" pitchFamily="2" charset="0"/>
              </a:rPr>
              <a:t>Engager le ministère des finances</a:t>
            </a:r>
            <a:endParaRPr lang="en-US" sz="1600" dirty="0">
              <a:solidFill>
                <a:schemeClr val="bg1"/>
              </a:solidFill>
              <a:latin typeface="Roboto Condensed" panose="02000000000000000000" pitchFamily="2" charset="0"/>
              <a:ea typeface="Roboto Condensed" panose="02000000000000000000" pitchFamily="2" charset="0"/>
              <a:cs typeface="Poppins" panose="00000500000000000000" pitchFamily="2" charset="0"/>
            </a:endParaRPr>
          </a:p>
        </p:txBody>
      </p:sp>
      <p:sp>
        <p:nvSpPr>
          <p:cNvPr id="12" name="TextBox 11">
            <a:extLst>
              <a:ext uri="{FF2B5EF4-FFF2-40B4-BE49-F238E27FC236}">
                <a16:creationId xmlns:a16="http://schemas.microsoft.com/office/drawing/2014/main" id="{493D981D-D310-CC72-D19C-E7606F6F3EFF}"/>
              </a:ext>
            </a:extLst>
          </p:cNvPr>
          <p:cNvSpPr txBox="1"/>
          <p:nvPr/>
        </p:nvSpPr>
        <p:spPr>
          <a:xfrm>
            <a:off x="4562162" y="4304862"/>
            <a:ext cx="3175601" cy="1904111"/>
          </a:xfrm>
          <a:prstGeom prst="rect">
            <a:avLst/>
          </a:prstGeom>
          <a:noFill/>
          <a:ln w="6350">
            <a:noFill/>
            <a:miter lim="800000"/>
          </a:ln>
        </p:spPr>
        <p:txBody>
          <a:bodyPr wrap="square">
            <a:spAutoFit/>
          </a:bodyPr>
          <a:lstStyle/>
          <a:p>
            <a:pPr>
              <a:lnSpc>
                <a:spcPct val="150000"/>
              </a:lnSpc>
              <a:spcBef>
                <a:spcPts val="600"/>
              </a:spcBef>
              <a:spcAft>
                <a:spcPts val="600"/>
              </a:spcAft>
            </a:pPr>
            <a:r>
              <a:rPr lang="en-US" sz="1600" dirty="0">
                <a:latin typeface="Roboto Condensed" panose="02000000000000000000" pitchFamily="2" charset="0"/>
                <a:ea typeface="Roboto Condensed" panose="02000000000000000000" pitchFamily="2" charset="0"/>
                <a:cs typeface="Poppins" panose="00000500000000000000" pitchFamily="2" charset="0"/>
              </a:rPr>
              <a:t>Il est essentiel de collaborer efficacement avec le ministère des finances pour garantir la fiabilité des données relatives aux dépenses de vaccination.</a:t>
            </a:r>
          </a:p>
        </p:txBody>
      </p:sp>
      <p:sp>
        <p:nvSpPr>
          <p:cNvPr id="13" name="Rectangle: Rounded Corners 12">
            <a:extLst>
              <a:ext uri="{FF2B5EF4-FFF2-40B4-BE49-F238E27FC236}">
                <a16:creationId xmlns:a16="http://schemas.microsoft.com/office/drawing/2014/main" id="{17FA8944-A4BD-3E70-310C-E36D0BFAC492}"/>
              </a:ext>
            </a:extLst>
          </p:cNvPr>
          <p:cNvSpPr/>
          <p:nvPr/>
        </p:nvSpPr>
        <p:spPr>
          <a:xfrm>
            <a:off x="8444895" y="3383238"/>
            <a:ext cx="3175602" cy="862445"/>
          </a:xfrm>
          <a:prstGeom prst="roundRect">
            <a:avLst/>
          </a:prstGeom>
          <a:solidFill>
            <a:srgbClr val="1E7FB8"/>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dirty="0">
                <a:latin typeface="Roboto Condensed" panose="02000000000000000000" pitchFamily="2" charset="0"/>
                <a:ea typeface="Roboto Condensed" panose="02000000000000000000" pitchFamily="2" charset="0"/>
                <a:cs typeface="Poppins" panose="00000500000000000000" pitchFamily="2" charset="0"/>
              </a:rPr>
              <a:t>Coordination avec les partenaires</a:t>
            </a:r>
            <a:endParaRPr lang="en-US" sz="1600" dirty="0">
              <a:solidFill>
                <a:schemeClr val="bg1"/>
              </a:solidFill>
              <a:latin typeface="Roboto Condensed" panose="02000000000000000000" pitchFamily="2" charset="0"/>
              <a:ea typeface="Roboto Condensed" panose="02000000000000000000" pitchFamily="2" charset="0"/>
              <a:cs typeface="Poppins" panose="00000500000000000000" pitchFamily="2" charset="0"/>
            </a:endParaRPr>
          </a:p>
        </p:txBody>
      </p:sp>
      <p:sp>
        <p:nvSpPr>
          <p:cNvPr id="14" name="TextBox 13">
            <a:extLst>
              <a:ext uri="{FF2B5EF4-FFF2-40B4-BE49-F238E27FC236}">
                <a16:creationId xmlns:a16="http://schemas.microsoft.com/office/drawing/2014/main" id="{411467DF-6CFE-B41D-B423-877E9BD843F6}"/>
              </a:ext>
            </a:extLst>
          </p:cNvPr>
          <p:cNvSpPr txBox="1"/>
          <p:nvPr/>
        </p:nvSpPr>
        <p:spPr>
          <a:xfrm>
            <a:off x="8444896" y="4319121"/>
            <a:ext cx="3175601" cy="2267287"/>
          </a:xfrm>
          <a:prstGeom prst="rect">
            <a:avLst/>
          </a:prstGeom>
          <a:noFill/>
          <a:ln w="6350">
            <a:noFill/>
            <a:miter lim="800000"/>
          </a:ln>
        </p:spPr>
        <p:txBody>
          <a:bodyPr wrap="square">
            <a:spAutoFit/>
          </a:bodyPr>
          <a:lstStyle/>
          <a:p>
            <a:pPr>
              <a:lnSpc>
                <a:spcPct val="150000"/>
              </a:lnSpc>
              <a:spcBef>
                <a:spcPts val="600"/>
              </a:spcBef>
              <a:spcAft>
                <a:spcPts val="600"/>
              </a:spcAft>
            </a:pPr>
            <a:r>
              <a:rPr lang="en-US" sz="1600" dirty="0">
                <a:latin typeface="Roboto Condensed" panose="02000000000000000000" pitchFamily="2" charset="0"/>
                <a:ea typeface="Roboto Condensed" panose="02000000000000000000" pitchFamily="2" charset="0"/>
                <a:cs typeface="Poppins" panose="00000500000000000000" pitchFamily="2" charset="0"/>
              </a:rPr>
              <a:t>Collaborer étroitement avec les partenaires du développement de la vaccination afin d'améliorer la communication des données et la transparence dans tous les domaines.</a:t>
            </a:r>
          </a:p>
        </p:txBody>
      </p:sp>
    </p:spTree>
    <p:extLst>
      <p:ext uri="{BB962C8B-B14F-4D97-AF65-F5344CB8AC3E}">
        <p14:creationId xmlns:p14="http://schemas.microsoft.com/office/powerpoint/2010/main" val="3138678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95E367E-CE67-9CC3-0C32-C5F35A8C371A}"/>
              </a:ext>
            </a:extLst>
          </p:cNvPr>
          <p:cNvGraphicFramePr/>
          <p:nvPr>
            <p:extLst>
              <p:ext uri="{D42A27DB-BD31-4B8C-83A1-F6EECF244321}">
                <p14:modId xmlns:p14="http://schemas.microsoft.com/office/powerpoint/2010/main" val="348776966"/>
              </p:ext>
            </p:extLst>
          </p:nvPr>
        </p:nvGraphicFramePr>
        <p:xfrm>
          <a:off x="1100666" y="1770848"/>
          <a:ext cx="5723467" cy="4794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BBABC6D0-26D2-81BD-C7D3-8502770073AE}"/>
              </a:ext>
            </a:extLst>
          </p:cNvPr>
          <p:cNvGraphicFramePr/>
          <p:nvPr>
            <p:extLst>
              <p:ext uri="{D42A27DB-BD31-4B8C-83A1-F6EECF244321}">
                <p14:modId xmlns:p14="http://schemas.microsoft.com/office/powerpoint/2010/main" val="2771813982"/>
              </p:ext>
            </p:extLst>
          </p:nvPr>
        </p:nvGraphicFramePr>
        <p:xfrm>
          <a:off x="5006018" y="1457663"/>
          <a:ext cx="7369453" cy="47622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Rectangle 5">
            <a:extLst>
              <a:ext uri="{FF2B5EF4-FFF2-40B4-BE49-F238E27FC236}">
                <a16:creationId xmlns:a16="http://schemas.microsoft.com/office/drawing/2014/main" id="{20DEE07A-7B29-A8BA-45A3-BE036BA1F3B7}"/>
              </a:ext>
            </a:extLst>
          </p:cNvPr>
          <p:cNvSpPr/>
          <p:nvPr/>
        </p:nvSpPr>
        <p:spPr>
          <a:xfrm>
            <a:off x="1100666" y="292963"/>
            <a:ext cx="10742145" cy="672237"/>
          </a:xfrm>
          <a:prstGeom prst="rect">
            <a:avLst/>
          </a:prstGeom>
          <a:solidFill>
            <a:srgbClr val="1E7F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fontAlgn="auto">
              <a:lnSpc>
                <a:spcPct val="90000"/>
              </a:lnSpc>
              <a:spcBef>
                <a:spcPct val="0"/>
              </a:spcBef>
              <a:spcAft>
                <a:spcPts val="0"/>
              </a:spcAft>
              <a:buClrTx/>
              <a:buSzTx/>
              <a:tabLst/>
              <a:defRPr/>
            </a:pPr>
            <a:r>
              <a:rPr lang="en-US" sz="3600" b="1" dirty="0">
                <a:solidFill>
                  <a:schemeClr val="bg1"/>
                </a:solidFill>
                <a:latin typeface="Roboto Condensed" panose="02000000000000000000" pitchFamily="2" charset="0"/>
                <a:ea typeface="Roboto Condensed" panose="02000000000000000000" pitchFamily="2" charset="0"/>
                <a:cs typeface="Calibri" panose="020F0502020204030204" pitchFamily="34" charset="0"/>
              </a:rPr>
              <a:t>Possibilités d'accroître le financement de la vaccination</a:t>
            </a:r>
          </a:p>
        </p:txBody>
      </p:sp>
    </p:spTree>
    <p:extLst>
      <p:ext uri="{BB962C8B-B14F-4D97-AF65-F5344CB8AC3E}">
        <p14:creationId xmlns:p14="http://schemas.microsoft.com/office/powerpoint/2010/main" val="3426667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2AD61A-D4EB-3CFE-ED22-6831811FF65E}"/>
              </a:ext>
            </a:extLst>
          </p:cNvPr>
          <p:cNvSpPr>
            <a:spLocks noGrp="1"/>
          </p:cNvSpPr>
          <p:nvPr>
            <p:ph type="sldNum" sz="quarter" idx="12"/>
          </p:nvPr>
        </p:nvSpPr>
        <p:spPr/>
        <p:txBody>
          <a:bodyPr/>
          <a:lstStyle/>
          <a:p>
            <a:fld id="{868A4626-453D-4943-B479-D8E5B3B92767}" type="slidenum">
              <a:rPr lang="en-GB" smtClean="0"/>
              <a:t>9</a:t>
            </a:fld>
            <a:endParaRPr lang="en-GB"/>
          </a:p>
        </p:txBody>
      </p:sp>
      <p:sp>
        <p:nvSpPr>
          <p:cNvPr id="5" name="Picture Placeholder 4">
            <a:extLst>
              <a:ext uri="{FF2B5EF4-FFF2-40B4-BE49-F238E27FC236}">
                <a16:creationId xmlns:a16="http://schemas.microsoft.com/office/drawing/2014/main" id="{ADFA673D-5722-5291-718D-D68A88E0800C}"/>
              </a:ext>
            </a:extLst>
          </p:cNvPr>
          <p:cNvSpPr>
            <a:spLocks noGrp="1"/>
          </p:cNvSpPr>
          <p:nvPr>
            <p:ph type="pic" idx="13"/>
          </p:nvPr>
        </p:nvSpPr>
        <p:spPr/>
        <p:txBody>
          <a:bodyPr/>
          <a:lstStyle/>
          <a:p>
            <a:endParaRPr lang="en-US"/>
          </a:p>
        </p:txBody>
      </p:sp>
    </p:spTree>
    <p:extLst>
      <p:ext uri="{BB962C8B-B14F-4D97-AF65-F5344CB8AC3E}">
        <p14:creationId xmlns:p14="http://schemas.microsoft.com/office/powerpoint/2010/main" val="25860555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xml><?xml version="1.0" encoding="utf-8"?>
<p:tagLst xmlns:a="http://schemas.openxmlformats.org/drawingml/2006/main" xmlns:r="http://schemas.openxmlformats.org/officeDocument/2006/relationships" xmlns:p="http://schemas.openxmlformats.org/presentationml/2006/main">
  <p:tag name="SHAPENAME" val="5. Source"/>
</p:tagLst>
</file>

<file path=ppt/tags/tag1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xml><?xml version="1.0" encoding="utf-8"?>
<p:tagLst xmlns:a="http://schemas.openxmlformats.org/drawingml/2006/main" xmlns:r="http://schemas.openxmlformats.org/officeDocument/2006/relationships" xmlns:p="http://schemas.openxmlformats.org/presentationml/2006/main">
  <p:tag name="SHAPENAME" val="3. Subtitle"/>
</p:tagLst>
</file>

<file path=ppt/tags/tag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xml><?xml version="1.0" encoding="utf-8"?>
<p:tagLst xmlns:a="http://schemas.openxmlformats.org/drawingml/2006/main" xmlns:r="http://schemas.openxmlformats.org/officeDocument/2006/relationships" xmlns:p="http://schemas.openxmlformats.org/presentationml/2006/main">
  <p:tag name="SHAPENAME" val="5. Sourc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293c628-f351-476b-bac4-4ac2b9a0ab84" xsi:nil="true"/>
    <lcf76f155ced4ddcb4097134ff3c332f xmlns="9538e8e8-37da-4099-8b53-4520a2e56b4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4B5CC9EDF221409618B2DF695DB40D" ma:contentTypeVersion="18" ma:contentTypeDescription="Create a new document." ma:contentTypeScope="" ma:versionID="30f1c54b7ce6f8c87a0b9d34cb992982">
  <xsd:schema xmlns:xsd="http://www.w3.org/2001/XMLSchema" xmlns:xs="http://www.w3.org/2001/XMLSchema" xmlns:p="http://schemas.microsoft.com/office/2006/metadata/properties" xmlns:ns2="9538e8e8-37da-4099-8b53-4520a2e56b40" xmlns:ns3="9293c628-f351-476b-bac4-4ac2b9a0ab84" targetNamespace="http://schemas.microsoft.com/office/2006/metadata/properties" ma:root="true" ma:fieldsID="2aa6c65805fe350010fa4cf46e56e689" ns2:_="" ns3:_="">
    <xsd:import namespace="9538e8e8-37da-4099-8b53-4520a2e56b40"/>
    <xsd:import namespace="9293c628-f351-476b-bac4-4ac2b9a0ab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e8e8-37da-4099-8b53-4520a2e56b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293c628-f351-476b-bac4-4ac2b9a0ab8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d81e0e0-83b1-40b3-a78c-514a3eb937cf}" ma:internalName="TaxCatchAll" ma:showField="CatchAllData" ma:web="9293c628-f351-476b-bac4-4ac2b9a0ab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74C412-F661-4247-BD0F-D4BB45099BFC}">
  <ds:schemaRefs>
    <ds:schemaRef ds:uri="http://schemas.microsoft.com/sharepoint/v3/contenttype/forms"/>
  </ds:schemaRefs>
</ds:datastoreItem>
</file>

<file path=customXml/itemProps2.xml><?xml version="1.0" encoding="utf-8"?>
<ds:datastoreItem xmlns:ds="http://schemas.openxmlformats.org/officeDocument/2006/customXml" ds:itemID="{08FECBF0-5432-434A-86E8-D94E075E4CD9}">
  <ds:schemaRefs>
    <ds:schemaRef ds:uri="http://schemas.microsoft.com/office/infopath/2007/PartnerControls"/>
    <ds:schemaRef ds:uri="http://schemas.microsoft.com/office/2006/metadata/properties"/>
    <ds:schemaRef ds:uri="http://purl.org/dc/dcmitype/"/>
    <ds:schemaRef ds:uri="http://purl.org/dc/terms/"/>
    <ds:schemaRef ds:uri="http://schemas.openxmlformats.org/package/2006/metadata/core-properties"/>
    <ds:schemaRef ds:uri="http://purl.org/dc/elements/1.1/"/>
    <ds:schemaRef ds:uri="http://www.w3.org/XML/1998/namespace"/>
    <ds:schemaRef ds:uri="http://schemas.microsoft.com/office/2006/documentManagement/types"/>
    <ds:schemaRef ds:uri="9293c628-f351-476b-bac4-4ac2b9a0ab84"/>
    <ds:schemaRef ds:uri="9538e8e8-37da-4099-8b53-4520a2e56b40"/>
  </ds:schemaRefs>
</ds:datastoreItem>
</file>

<file path=customXml/itemProps3.xml><?xml version="1.0" encoding="utf-8"?>
<ds:datastoreItem xmlns:ds="http://schemas.openxmlformats.org/officeDocument/2006/customXml" ds:itemID="{28FD5832-EA3F-4DBF-B55F-9B9689A04895}">
  <ds:schemaRefs>
    <ds:schemaRef ds:uri="9293c628-f351-476b-bac4-4ac2b9a0ab84"/>
    <ds:schemaRef ds:uri="9538e8e8-37da-4099-8b53-4520a2e56b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1579</TotalTime>
  <Words>2410</Words>
  <Application>Microsoft Office PowerPoint</Application>
  <PresentationFormat>Widescreen</PresentationFormat>
  <Paragraphs>213</Paragraphs>
  <Slides>9</Slides>
  <Notes>6</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9</vt:i4>
      </vt:variant>
    </vt:vector>
  </HeadingPairs>
  <TitlesOfParts>
    <vt:vector size="22" baseType="lpstr">
      <vt:lpstr>Aptos</vt:lpstr>
      <vt:lpstr>Aptos Display</vt:lpstr>
      <vt:lpstr>Arial</vt:lpstr>
      <vt:lpstr>Calibri</vt:lpstr>
      <vt:lpstr>Poppins</vt:lpstr>
      <vt:lpstr>Poppins Medium</vt:lpstr>
      <vt:lpstr>Roboto Condensed</vt:lpstr>
      <vt:lpstr>Roboto Medium</vt:lpstr>
      <vt:lpstr>Wingdings</vt:lpstr>
      <vt:lpstr>2_Office Theme</vt:lpstr>
      <vt:lpstr>Office Theme</vt:lpstr>
      <vt:lpstr>Office Theme</vt:lpstr>
      <vt:lpstr>think-cell Slide</vt:lpstr>
      <vt:lpstr>REUNION DES DIRECTEURS DU PROGRAMME ELARGI DE VACCINATION DE L’AFRIQUE CENTRALE, KINSHASA, 2024</vt:lpstr>
      <vt:lpstr>PowerPoint Presentation</vt:lpstr>
      <vt:lpstr>Progrès sur l'état du financement Année après année Immunisation </vt:lpstr>
      <vt:lpstr>PowerPoint Presentation</vt:lpstr>
      <vt:lpstr>Indicateurs de dépenses d'immunisation de la JRF</vt:lpstr>
      <vt:lpstr>Proposition de stratégie mondiale pour l'amélioration des données sur les budgets et les dépenses de vaccination</vt:lpstr>
      <vt:lpstr>Améliorer la communication des données relatives aux dépenses de vaccination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Churchill</dc:creator>
  <cp:lastModifiedBy>MBOUSSOU, Franck Fortune Roland</cp:lastModifiedBy>
  <cp:revision>29</cp:revision>
  <cp:lastPrinted>2021-06-16T07:59:44Z</cp:lastPrinted>
  <dcterms:created xsi:type="dcterms:W3CDTF">2021-01-13T12:09:36Z</dcterms:created>
  <dcterms:modified xsi:type="dcterms:W3CDTF">2024-09-10T05:33:40Z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0x0101005A4B5CC9EDF221409618B2DF695DB40D</vt:lpwstr>
  </property>
  <property fmtid="{D5CDD505-2E9C-101B-9397-08002B2CF9AE}" pid="3" name="MediaServiceImageTags">
    <vt:lpwstr/>
  </property>
</Properties>
</file>